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handoutMasterIdLst>
    <p:handoutMasterId r:id="rId18"/>
  </p:handoutMasterIdLst>
  <p:sldIdLst>
    <p:sldId id="279" r:id="rId3"/>
    <p:sldId id="280" r:id="rId4"/>
    <p:sldId id="278" r:id="rId5"/>
    <p:sldId id="275" r:id="rId6"/>
    <p:sldId id="281" r:id="rId7"/>
    <p:sldId id="267" r:id="rId8"/>
    <p:sldId id="263" r:id="rId9"/>
    <p:sldId id="260" r:id="rId10"/>
    <p:sldId id="261" r:id="rId11"/>
    <p:sldId id="270" r:id="rId12"/>
    <p:sldId id="268" r:id="rId13"/>
    <p:sldId id="269" r:id="rId14"/>
    <p:sldId id="271" r:id="rId15"/>
    <p:sldId id="266" r:id="rId16"/>
    <p:sldId id="274" r:id="rId17"/>
  </p:sldIdLst>
  <p:sldSz cx="18288000" cy="10287000"/>
  <p:notesSz cx="6797675" cy="9928225"/>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Euphemia" panose="020B0503040102020104" pitchFamily="34" charset="0"/>
      <p:regular r:id="rId25"/>
    </p:embeddedFont>
    <p:embeddedFont>
      <p:font typeface="Smoolthan" panose="02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79E40A-7F01-18C2-DEA4-A6719767C67F}" name="Ludivine MACE-MUNOZ" initials="LM" userId="S::ludivine.mace-munoz@alfa3a.org::c8600f81-3954-41d9-811f-85408346df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drey CHAPON" initials="AC" lastIdx="1" clrIdx="0">
    <p:extLst>
      <p:ext uri="{19B8F6BF-5375-455C-9EA6-DF929625EA0E}">
        <p15:presenceInfo xmlns:p15="http://schemas.microsoft.com/office/powerpoint/2012/main" userId="S-1-5-21-117609710-73586283-725345543-8033" providerId="AD"/>
      </p:ext>
    </p:extLst>
  </p:cmAuthor>
  <p:cmAuthor id="2" name="Cedric DARGERE" initials="CD" lastIdx="1" clrIdx="1">
    <p:extLst>
      <p:ext uri="{19B8F6BF-5375-455C-9EA6-DF929625EA0E}">
        <p15:presenceInfo xmlns:p15="http://schemas.microsoft.com/office/powerpoint/2012/main" userId="S-1-5-21-117609710-73586283-725345543-7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50" autoAdjust="0"/>
    <p:restoredTop sz="93713" autoAdjust="0"/>
  </p:normalViewPr>
  <p:slideViewPr>
    <p:cSldViewPr>
      <p:cViewPr varScale="1">
        <p:scale>
          <a:sx n="54" d="100"/>
          <a:sy n="54" d="100"/>
        </p:scale>
        <p:origin x="71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415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0B9DBC2-FE0D-4FC8-B88C-F1901B8C2034}"/>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8EF3B1D-DEC3-48BB-A6F9-A05176A38701}"/>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27C0005-417B-431E-BB0B-DECE3A13A4F7}" type="datetimeFigureOut">
              <a:rPr lang="fr-FR" smtClean="0"/>
              <a:t>25/06/2026</a:t>
            </a:fld>
            <a:endParaRPr lang="fr-FR"/>
          </a:p>
        </p:txBody>
      </p:sp>
      <p:sp>
        <p:nvSpPr>
          <p:cNvPr id="4" name="Espace réservé du pied de page 3">
            <a:extLst>
              <a:ext uri="{FF2B5EF4-FFF2-40B4-BE49-F238E27FC236}">
                <a16:creationId xmlns:a16="http://schemas.microsoft.com/office/drawing/2014/main" id="{6A28552C-9FC1-4361-8208-29665104A2D4}"/>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EDB0B46-B0F2-4646-AEB1-90B213FB19C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42FCDBE-A563-441C-B021-919B4B888310}" type="slidenum">
              <a:rPr lang="fr-FR" smtClean="0"/>
              <a:t>‹N°›</a:t>
            </a:fld>
            <a:endParaRPr lang="fr-FR"/>
          </a:p>
        </p:txBody>
      </p:sp>
    </p:spTree>
    <p:extLst>
      <p:ext uri="{BB962C8B-B14F-4D97-AF65-F5344CB8AC3E}">
        <p14:creationId xmlns:p14="http://schemas.microsoft.com/office/powerpoint/2010/main" val="21658674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55A04-FFBF-4CC6-8CFB-4EF199E4A119}"/>
              </a:ext>
            </a:extLst>
          </p:cNvPr>
          <p:cNvSpPr>
            <a:spLocks noGrp="1"/>
          </p:cNvSpPr>
          <p:nvPr>
            <p:ph type="ctrTitle"/>
          </p:nvPr>
        </p:nvSpPr>
        <p:spPr>
          <a:xfrm>
            <a:off x="2286000" y="1684338"/>
            <a:ext cx="13716000" cy="35814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94D808A-0C35-425B-B4A4-51EB1DE7271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775DC75-33ED-483B-9023-32B8C4B7450B}"/>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847C0534-F217-4970-BF4A-B6EC92DC7E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090685-0B6E-409C-B024-451CBFB6D832}"/>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334105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A84F2-1624-491B-881C-895239810B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D41E8A-A17C-4AD1-9780-3E6C2E34C1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39BBE6-A339-4A72-9E60-1D32358F1B67}"/>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04724620-9812-4114-AD36-28186FC5C9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F7843F-883F-411C-A88C-271FF6CB317C}"/>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1517761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D92DE-2A79-4676-81F7-1990A16651EA}"/>
              </a:ext>
            </a:extLst>
          </p:cNvPr>
          <p:cNvSpPr>
            <a:spLocks noGrp="1"/>
          </p:cNvSpPr>
          <p:nvPr>
            <p:ph type="title"/>
          </p:nvPr>
        </p:nvSpPr>
        <p:spPr>
          <a:xfrm>
            <a:off x="1247775" y="2565400"/>
            <a:ext cx="15773400" cy="4278313"/>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072392C-3A8D-423B-83C0-D7A3B43B2F3D}"/>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62A345-609D-438C-9D8F-9E8CAB3B706F}"/>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80A69716-DAFD-4454-BEAD-598D2EA29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43ECE-BFD7-4ED4-885F-FF7E72265017}"/>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115058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8A9A0-BE49-424D-AEDF-42BC5AFC2D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C82B4B-6290-46B1-835C-11E13C87B6B5}"/>
              </a:ext>
            </a:extLst>
          </p:cNvPr>
          <p:cNvSpPr>
            <a:spLocks noGrp="1"/>
          </p:cNvSpPr>
          <p:nvPr>
            <p:ph sz="half" idx="1"/>
          </p:nvPr>
        </p:nvSpPr>
        <p:spPr>
          <a:xfrm>
            <a:off x="1257300" y="2738438"/>
            <a:ext cx="7810500" cy="652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D6CE6D7-7694-42CE-BC71-F124704C19D2}"/>
              </a:ext>
            </a:extLst>
          </p:cNvPr>
          <p:cNvSpPr>
            <a:spLocks noGrp="1"/>
          </p:cNvSpPr>
          <p:nvPr>
            <p:ph sz="half" idx="2"/>
          </p:nvPr>
        </p:nvSpPr>
        <p:spPr>
          <a:xfrm>
            <a:off x="9220200" y="2738438"/>
            <a:ext cx="7810500" cy="652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7FC05B-5426-484C-8F63-A33B99A57186}"/>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50473E19-F706-4C70-8F31-D430FEC2A1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48B142-AE3E-427E-B626-9D02D8BBF485}"/>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163926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FA6E7-B3DB-4417-AACE-0DA34824FC3D}"/>
              </a:ext>
            </a:extLst>
          </p:cNvPr>
          <p:cNvSpPr>
            <a:spLocks noGrp="1"/>
          </p:cNvSpPr>
          <p:nvPr>
            <p:ph type="title"/>
          </p:nvPr>
        </p:nvSpPr>
        <p:spPr>
          <a:xfrm>
            <a:off x="1260475" y="547688"/>
            <a:ext cx="15773400" cy="198913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34CF8E-E50C-4B87-B60F-6E9B7048DF7C}"/>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896A5F-2986-487C-A262-2825ABEC58C2}"/>
              </a:ext>
            </a:extLst>
          </p:cNvPr>
          <p:cNvSpPr>
            <a:spLocks noGrp="1"/>
          </p:cNvSpPr>
          <p:nvPr>
            <p:ph sz="half" idx="2"/>
          </p:nvPr>
        </p:nvSpPr>
        <p:spPr>
          <a:xfrm>
            <a:off x="1260475" y="3757613"/>
            <a:ext cx="7735888" cy="5527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EF8D178-EC59-47A5-926C-F6F09A5E197C}"/>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D51AA-72ED-4A8F-8E45-C4C1A391FF0C}"/>
              </a:ext>
            </a:extLst>
          </p:cNvPr>
          <p:cNvSpPr>
            <a:spLocks noGrp="1"/>
          </p:cNvSpPr>
          <p:nvPr>
            <p:ph sz="quarter" idx="4"/>
          </p:nvPr>
        </p:nvSpPr>
        <p:spPr>
          <a:xfrm>
            <a:off x="9258300" y="3757613"/>
            <a:ext cx="7775575" cy="5527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A6DCA6-980F-490D-886C-96E3AFCD6B9D}"/>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8" name="Espace réservé du pied de page 7">
            <a:extLst>
              <a:ext uri="{FF2B5EF4-FFF2-40B4-BE49-F238E27FC236}">
                <a16:creationId xmlns:a16="http://schemas.microsoft.com/office/drawing/2014/main" id="{03175331-0A56-4FC1-AB3D-B126138C36E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F32E890-EDD9-4C2A-B421-BC2DE40F13D8}"/>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353064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96AE4-CBB7-4702-91F8-3A1B38BD56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A7864F6-83D6-4C61-999D-E1F175FAC120}"/>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4" name="Espace réservé du pied de page 3">
            <a:extLst>
              <a:ext uri="{FF2B5EF4-FFF2-40B4-BE49-F238E27FC236}">
                <a16:creationId xmlns:a16="http://schemas.microsoft.com/office/drawing/2014/main" id="{2AF13251-65D0-40E1-B263-4D0EB1A3198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378F4E7-779B-464B-ADC3-DCF13DE7D4BC}"/>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208170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A836B0-1729-457C-A598-117F10B15FDD}"/>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3" name="Espace réservé du pied de page 2">
            <a:extLst>
              <a:ext uri="{FF2B5EF4-FFF2-40B4-BE49-F238E27FC236}">
                <a16:creationId xmlns:a16="http://schemas.microsoft.com/office/drawing/2014/main" id="{A1CEBE70-F746-4DD3-B0D5-FC4930AFEE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73C4355-1695-4C70-BA5D-0077D8B67BA0}"/>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1769930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48AE1-A786-4C18-AFE2-269EBBCC0242}"/>
              </a:ext>
            </a:extLst>
          </p:cNvPr>
          <p:cNvSpPr>
            <a:spLocks noGrp="1"/>
          </p:cNvSpPr>
          <p:nvPr>
            <p:ph type="title"/>
          </p:nvPr>
        </p:nvSpPr>
        <p:spPr>
          <a:xfrm>
            <a:off x="1260475" y="685800"/>
            <a:ext cx="5897563" cy="2400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EA5F98B-E0F2-45B1-9E45-77BE3CCE5847}"/>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42CFD8-97BB-441A-91F8-A776D052DBD7}"/>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E432B3-D2B7-482B-A34C-6F3D2591AA6C}"/>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7C639BAB-307F-4A64-B998-C914308C55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8568A1-AED1-485F-90D4-4D366E13CB1C}"/>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352470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2470B-FD52-4518-99C6-829758D67251}"/>
              </a:ext>
            </a:extLst>
          </p:cNvPr>
          <p:cNvSpPr>
            <a:spLocks noGrp="1"/>
          </p:cNvSpPr>
          <p:nvPr>
            <p:ph type="title"/>
          </p:nvPr>
        </p:nvSpPr>
        <p:spPr>
          <a:xfrm>
            <a:off x="1260475" y="685800"/>
            <a:ext cx="5897563" cy="2400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5CBDFB-0787-4470-B4A0-283B1A098ED5}"/>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28A078-6F88-44AF-A826-9A6EF07E265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E427D6-3650-4EF0-BB37-6997D795BB43}"/>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277EB1DB-B7E2-46D2-A371-9F06A8559E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863D30-FE20-4D16-9802-56717412EB08}"/>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199503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19E98-C8BF-486A-A1F8-E598DCA9FCD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5A4485B-3A2C-4D54-9B63-02B1A27BB5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6E4767-D5A4-4B7F-B06B-752D1ED1E84D}"/>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E74DB2DE-40B9-494E-B72B-E87067BB65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AC5FAA-D9F1-4953-957D-E703ABCD3DF9}"/>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366415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B453504-1C6C-4093-9ABE-C6459F982544}"/>
              </a:ext>
            </a:extLst>
          </p:cNvPr>
          <p:cNvSpPr>
            <a:spLocks noGrp="1"/>
          </p:cNvSpPr>
          <p:nvPr>
            <p:ph type="title" orient="vert"/>
          </p:nvPr>
        </p:nvSpPr>
        <p:spPr>
          <a:xfrm>
            <a:off x="13087350" y="547688"/>
            <a:ext cx="3943350" cy="87185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7D08D1-4C2F-4EC8-8F3E-DDBCE1055527}"/>
              </a:ext>
            </a:extLst>
          </p:cNvPr>
          <p:cNvSpPr>
            <a:spLocks noGrp="1"/>
          </p:cNvSpPr>
          <p:nvPr>
            <p:ph type="body" orient="vert" idx="1"/>
          </p:nvPr>
        </p:nvSpPr>
        <p:spPr>
          <a:xfrm>
            <a:off x="1257300" y="547688"/>
            <a:ext cx="11677650" cy="87185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67BD24-5A1C-4DEB-9C47-D027B141992C}"/>
              </a:ext>
            </a:extLst>
          </p:cNvPr>
          <p:cNvSpPr>
            <a:spLocks noGrp="1"/>
          </p:cNvSpPr>
          <p:nvPr>
            <p:ph type="dt" sz="half" idx="10"/>
          </p:nvPr>
        </p:nvSpPr>
        <p:spPr/>
        <p:txBody>
          <a:body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36A12FC9-C366-4E09-B815-9F35CCBD27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96AD4E-68A5-40D1-AAE0-AC282EEBA30C}"/>
              </a:ext>
            </a:extLst>
          </p:cNvPr>
          <p:cNvSpPr>
            <a:spLocks noGrp="1"/>
          </p:cNvSpPr>
          <p:nvPr>
            <p:ph type="sldNum" sz="quarter" idx="12"/>
          </p:nvPr>
        </p:nvSpPr>
        <p:spPr/>
        <p:txBody>
          <a:bodyPr/>
          <a:lstStyle/>
          <a:p>
            <a:fld id="{28F9BB37-BB8A-4E44-8694-3017F1B55816}" type="slidenum">
              <a:rPr lang="fr-FR" smtClean="0"/>
              <a:t>‹N°›</a:t>
            </a:fld>
            <a:endParaRPr lang="fr-FR"/>
          </a:p>
        </p:txBody>
      </p:sp>
    </p:spTree>
    <p:extLst>
      <p:ext uri="{BB962C8B-B14F-4D97-AF65-F5344CB8AC3E}">
        <p14:creationId xmlns:p14="http://schemas.microsoft.com/office/powerpoint/2010/main" val="344598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ADBF69-E38C-4622-8EBF-C662A96D7A38}"/>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95A57B-076E-410D-8884-3C1F73D1CAA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5DE921-C97D-4A4A-8E3B-D5206424EA3E}"/>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D5AC17D6-55D2-4F5B-98F2-891CD9BB55F1}"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0D682453-C365-417A-820D-6F91AA8AD06D}"/>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537967-4DCF-4558-9DE8-2E1E47CFC0C3}"/>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28F9BB37-BB8A-4E44-8694-3017F1B55816}" type="slidenum">
              <a:rPr lang="fr-FR" smtClean="0"/>
              <a:t>‹N°›</a:t>
            </a:fld>
            <a:endParaRPr lang="fr-FR"/>
          </a:p>
        </p:txBody>
      </p:sp>
    </p:spTree>
    <p:extLst>
      <p:ext uri="{BB962C8B-B14F-4D97-AF65-F5344CB8AC3E}">
        <p14:creationId xmlns:p14="http://schemas.microsoft.com/office/powerpoint/2010/main" val="1169106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directionanimation@alfa3a.or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directionanimation@alfa3a.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service-public.gouv.fr/particuliers/vosdroits/R75685"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D7C54AC-5568-4D0D-94B0-FCAC3DFC2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7" name="TextBox 5">
            <a:extLst>
              <a:ext uri="{FF2B5EF4-FFF2-40B4-BE49-F238E27FC236}">
                <a16:creationId xmlns:a16="http://schemas.microsoft.com/office/drawing/2014/main" id="{34D39592-2B55-4B96-8819-246BF67D93E2}"/>
              </a:ext>
            </a:extLst>
          </p:cNvPr>
          <p:cNvSpPr txBox="1"/>
          <p:nvPr/>
        </p:nvSpPr>
        <p:spPr>
          <a:xfrm>
            <a:off x="1714499" y="1320129"/>
            <a:ext cx="14859000" cy="5047536"/>
          </a:xfrm>
          <a:prstGeom prst="rect">
            <a:avLst/>
          </a:prstGeom>
        </p:spPr>
        <p:txBody>
          <a:bodyPr wrap="square" lIns="0" tIns="0" rIns="0" bIns="0" rtlCol="0" anchor="t">
            <a:spAutoFit/>
          </a:bodyPr>
          <a:lstStyle/>
          <a:p>
            <a:pPr marR="180340" algn="ctr"/>
            <a:r>
              <a:rPr lang="fr-FR" sz="7200" b="1" dirty="0">
                <a:solidFill>
                  <a:srgbClr val="A71979"/>
                </a:solidFill>
                <a:effectLst/>
                <a:latin typeface="Smoolthan" panose="02000500000000000000" pitchFamily="2" charset="0"/>
                <a:ea typeface="Times New Roman" panose="02020603050405020304" pitchFamily="18" charset="0"/>
                <a:cs typeface="Times New Roman" panose="02020603050405020304" pitchFamily="18" charset="0"/>
              </a:rPr>
              <a:t>Communication aux familles</a:t>
            </a:r>
            <a:endParaRPr lang="fr-FR" sz="4800" dirty="0">
              <a:effectLst/>
              <a:latin typeface="Smoolthan" panose="02000500000000000000" pitchFamily="2" charset="0"/>
              <a:ea typeface="Times New Roman" panose="02020603050405020304" pitchFamily="18" charset="0"/>
              <a:cs typeface="Times New Roman" panose="02020603050405020304" pitchFamily="18" charset="0"/>
            </a:endParaRPr>
          </a:p>
          <a:p>
            <a:pPr algn="ctr"/>
            <a:endParaRPr lang="fr-FR" sz="1600" dirty="0">
              <a:latin typeface="Smoolthan" panose="02000500000000000000" pitchFamily="2" charset="0"/>
              <a:ea typeface="Times New Roman" panose="02020603050405020304" pitchFamily="18" charset="0"/>
              <a:cs typeface="Times New Roman" panose="02020603050405020304" pitchFamily="18" charset="0"/>
            </a:endParaRPr>
          </a:p>
          <a:p>
            <a:pPr algn="ctr"/>
            <a:endParaRPr lang="fr-FR" sz="800" dirty="0">
              <a:effectLst/>
              <a:latin typeface="Smoolthan" panose="02000500000000000000" pitchFamily="2" charset="0"/>
              <a:ea typeface="Times New Roman" panose="02020603050405020304" pitchFamily="18" charset="0"/>
              <a:cs typeface="Times New Roman" panose="02020603050405020304" pitchFamily="18" charset="0"/>
            </a:endParaRPr>
          </a:p>
          <a:p>
            <a:pPr algn="ctr"/>
            <a:endParaRPr lang="fr-FR" sz="800" dirty="0">
              <a:latin typeface="Smoolthan" panose="02000500000000000000" pitchFamily="2" charset="0"/>
              <a:ea typeface="Times New Roman" panose="02020603050405020304" pitchFamily="18" charset="0"/>
              <a:cs typeface="Times New Roman" panose="02020603050405020304" pitchFamily="18" charset="0"/>
            </a:endParaRPr>
          </a:p>
          <a:p>
            <a:pPr algn="ctr"/>
            <a:endParaRPr lang="fr-FR" sz="800" dirty="0">
              <a:effectLst/>
              <a:latin typeface="Smoolthan" panose="02000500000000000000" pitchFamily="2" charset="0"/>
              <a:ea typeface="Times New Roman" panose="02020603050405020304" pitchFamily="18" charset="0"/>
              <a:cs typeface="Times New Roman" panose="02020603050405020304" pitchFamily="18" charset="0"/>
            </a:endParaRPr>
          </a:p>
          <a:p>
            <a:pPr marL="180340" marR="180340" algn="ctr"/>
            <a:r>
              <a:rPr lang="fr-FR" sz="7200" b="1" dirty="0">
                <a:solidFill>
                  <a:srgbClr val="A71979"/>
                </a:solidFill>
                <a:effectLst/>
                <a:latin typeface="Smoolthan" panose="02000500000000000000" pitchFamily="2" charset="0"/>
                <a:ea typeface="Times New Roman" panose="02020603050405020304" pitchFamily="18" charset="0"/>
                <a:cs typeface="Times New Roman" panose="02020603050405020304" pitchFamily="18" charset="0"/>
              </a:rPr>
              <a:t>Réunion d’information publique suite à l’évènement du 17 juin 2026 à Divonne-les-Bains</a:t>
            </a:r>
            <a:endParaRPr lang="fr-FR" sz="7200" dirty="0">
              <a:effectLst/>
              <a:latin typeface="Smoolthan" panose="02000500000000000000" pitchFamily="2"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12203CE8-EB09-42EC-A36D-10FD92061A63}"/>
              </a:ext>
            </a:extLst>
          </p:cNvPr>
          <p:cNvSpPr txBox="1"/>
          <p:nvPr/>
        </p:nvSpPr>
        <p:spPr>
          <a:xfrm>
            <a:off x="401421" y="9420788"/>
            <a:ext cx="1905000" cy="369332"/>
          </a:xfrm>
          <a:prstGeom prst="rect">
            <a:avLst/>
          </a:prstGeom>
          <a:noFill/>
        </p:spPr>
        <p:txBody>
          <a:bodyPr wrap="square" rtlCol="0">
            <a:spAutoFit/>
          </a:bodyPr>
          <a:lstStyle/>
          <a:p>
            <a:r>
              <a:rPr lang="fr-FR" b="1" dirty="0">
                <a:latin typeface="Euphemia" panose="020B0503040102020104" pitchFamily="34" charset="0"/>
              </a:rPr>
              <a:t>25/06/2026</a:t>
            </a:r>
          </a:p>
        </p:txBody>
      </p:sp>
    </p:spTree>
    <p:extLst>
      <p:ext uri="{BB962C8B-B14F-4D97-AF65-F5344CB8AC3E}">
        <p14:creationId xmlns:p14="http://schemas.microsoft.com/office/powerpoint/2010/main" val="284868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21728B9-A01B-4373-9B2E-1EC63E898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752600" y="799657"/>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Recueil de la parole de l’enfant</a:t>
            </a:r>
          </a:p>
        </p:txBody>
      </p:sp>
      <p:sp>
        <p:nvSpPr>
          <p:cNvPr id="7" name="ZoneTexte 6">
            <a:extLst>
              <a:ext uri="{FF2B5EF4-FFF2-40B4-BE49-F238E27FC236}">
                <a16:creationId xmlns:a16="http://schemas.microsoft.com/office/drawing/2014/main" id="{52E77DE1-A9DB-425C-A5D3-54C9F17263A5}"/>
              </a:ext>
            </a:extLst>
          </p:cNvPr>
          <p:cNvSpPr txBox="1"/>
          <p:nvPr/>
        </p:nvSpPr>
        <p:spPr>
          <a:xfrm>
            <a:off x="1600200" y="1790700"/>
            <a:ext cx="12268200" cy="5731121"/>
          </a:xfrm>
          <a:prstGeom prst="rect">
            <a:avLst/>
          </a:prstGeom>
          <a:noFill/>
        </p:spPr>
        <p:txBody>
          <a:bodyPr wrap="square" rtlCol="0">
            <a:spAutoFit/>
          </a:bodyPr>
          <a:lstStyle/>
          <a:p>
            <a:pPr>
              <a:lnSpc>
                <a:spcPct val="115000"/>
              </a:lnSpc>
              <a:spcAft>
                <a:spcPts val="1000"/>
              </a:spcAft>
            </a:pPr>
            <a:r>
              <a:rPr lang="fr-FR" sz="2400" b="0" u="sng" dirty="0">
                <a:solidFill>
                  <a:srgbClr val="FF0000"/>
                </a:solidFill>
                <a:effectLst/>
                <a:latin typeface="Smoolthan" panose="02000500000000000000" pitchFamily="2" charset="0"/>
                <a:ea typeface="Calibri" panose="020F0502020204030204" pitchFamily="34" charset="0"/>
                <a:cs typeface="Times New Roman" panose="02020603050405020304" pitchFamily="18" charset="0"/>
              </a:rPr>
              <a:t>Effet immédiat : </a:t>
            </a:r>
          </a:p>
          <a:p>
            <a:pPr>
              <a:lnSpc>
                <a:spcPct val="115000"/>
              </a:lnSpc>
              <a:spcAft>
                <a:spcPts val="1000"/>
              </a:spcAft>
            </a:pPr>
            <a:endParaRPr lang="fr-FR" sz="2400" b="0" u="sng" dirty="0">
              <a:solidFill>
                <a:srgbClr val="FF0000"/>
              </a:solidFill>
              <a:latin typeface="Smoolthan" panose="02000500000000000000" pitchFamily="2"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Mise en place d’un suivi des enfants par une cellule psychologique sur site.</a:t>
            </a:r>
          </a:p>
          <a:p>
            <a:pPr lvl="0">
              <a:lnSpc>
                <a:spcPct val="115000"/>
              </a:lnSpc>
            </a:pPr>
            <a:endParaRPr lang="fr-FR" sz="2000" dirty="0">
              <a:effectLst/>
              <a:latin typeface="Smoolthan" panose="02000500000000000000" pitchFamily="2"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Mise en place de fiches de transmissions aux familles et de recueil de la parole de l’enfant dans les situations suivantes : incident entre enfants, rappel au cadre par un animateur, soin n’ayant pas nécessité l’appel des secours, etc… Cette fiche est remise à la direction pour lecture et traçabilité.</a:t>
            </a:r>
          </a:p>
          <a:p>
            <a:pPr marL="342900" indent="-342900">
              <a:lnSpc>
                <a:spcPct val="115000"/>
              </a:lnSpc>
              <a:buFont typeface="Arial" panose="020B0604020202020204" pitchFamily="34" charset="0"/>
              <a:buChar char="•"/>
            </a:pPr>
            <a:endParaRPr lang="fr-FR" sz="2000" dirty="0">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Recueil de l’état émotionnel de l’enfant sur la journée, ritualisé au moment du goûter. </a:t>
            </a:r>
            <a:endParaRPr lang="fr-FR" sz="2000" dirty="0">
              <a:latin typeface="Smoolthan" panose="02000500000000000000" pitchFamily="2" charset="0"/>
              <a:ea typeface="Calibri" panose="020F0502020204030204" pitchFamily="34" charset="0"/>
              <a:cs typeface="Times New Roman" panose="02020603050405020304" pitchFamily="18" charset="0"/>
            </a:endParaRPr>
          </a:p>
          <a:p>
            <a:pPr marL="268288">
              <a:lnSpc>
                <a:spcPct val="115000"/>
              </a:lnSpc>
            </a:pPr>
            <a:r>
              <a:rPr lang="fr-FR" sz="2000" dirty="0">
                <a:effectLst/>
                <a:latin typeface="Smoolthan" panose="02000500000000000000" pitchFamily="2" charset="0"/>
                <a:ea typeface="Calibri" panose="020F0502020204030204" pitchFamily="34" charset="0"/>
                <a:cs typeface="Times New Roman" panose="02020603050405020304" pitchFamily="18" charset="0"/>
              </a:rPr>
              <a:t>Fréquence : une fois/semaine par enfant quel que soit le temps d’accueil (Périscolaire, extrascolaire). Une fiche avec pictogrammes est renseignée par l’enfant et remise à la direction pour lecture et traçabilité.</a:t>
            </a:r>
          </a:p>
          <a:p>
            <a:pPr>
              <a:lnSpc>
                <a:spcPct val="115000"/>
              </a:lnSpc>
            </a:pPr>
            <a:endParaRPr lang="fr-FR" sz="2000"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Enquête de satisfaction en ligne transmise aux parents après chaque période de vacances : elle intègre le recueil de l’avis de l’enfant, espace d’expression libre et réservé.</a:t>
            </a:r>
          </a:p>
          <a:p>
            <a:pPr marL="457200">
              <a:lnSpc>
                <a:spcPct val="115000"/>
              </a:lnSpc>
            </a:pPr>
            <a:endParaRPr lang="fr-FR" dirty="0">
              <a:effectLst/>
              <a:latin typeface="Euphemia" panose="020B05030401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94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3C153F5-F9CE-4F32-B103-C146640E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pic>
        <p:nvPicPr>
          <p:cNvPr id="10" name="Image 9">
            <a:extLst>
              <a:ext uri="{FF2B5EF4-FFF2-40B4-BE49-F238E27FC236}">
                <a16:creationId xmlns:a16="http://schemas.microsoft.com/office/drawing/2014/main" id="{EBE48A29-C1D2-4782-B928-C677045399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9434"/>
          <a:stretch/>
        </p:blipFill>
        <p:spPr>
          <a:xfrm>
            <a:off x="870324" y="647700"/>
            <a:ext cx="7838068" cy="44958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BB72EC5D-B195-4C33-ADFF-BD690F816B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854"/>
          <a:stretch/>
        </p:blipFill>
        <p:spPr>
          <a:xfrm>
            <a:off x="9085606" y="647700"/>
            <a:ext cx="8200364" cy="68580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570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BD32AD5-C63A-457B-B07B-632324748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pic>
        <p:nvPicPr>
          <p:cNvPr id="8" name="Image 7">
            <a:extLst>
              <a:ext uri="{FF2B5EF4-FFF2-40B4-BE49-F238E27FC236}">
                <a16:creationId xmlns:a16="http://schemas.microsoft.com/office/drawing/2014/main" id="{84B6B19D-8F61-47F3-8B30-442E9C2477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1937"/>
          <a:stretch/>
        </p:blipFill>
        <p:spPr>
          <a:xfrm>
            <a:off x="759548" y="495300"/>
            <a:ext cx="8672150" cy="466725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82CF69C5-3302-487E-939A-9B27B26F93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135"/>
          <a:stretch/>
        </p:blipFill>
        <p:spPr>
          <a:xfrm>
            <a:off x="9829800" y="723900"/>
            <a:ext cx="7801016" cy="69342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21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CC49B6-CAA9-4C89-9C87-969EB835F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pic>
        <p:nvPicPr>
          <p:cNvPr id="8" name="Image 7">
            <a:extLst>
              <a:ext uri="{FF2B5EF4-FFF2-40B4-BE49-F238E27FC236}">
                <a16:creationId xmlns:a16="http://schemas.microsoft.com/office/drawing/2014/main" id="{43F834EA-4EE5-4BA2-9108-3B1B646C0178}"/>
              </a:ext>
            </a:extLst>
          </p:cNvPr>
          <p:cNvPicPr/>
          <p:nvPr/>
        </p:nvPicPr>
        <p:blipFill>
          <a:blip r:embed="rId5"/>
          <a:stretch>
            <a:fillRect/>
          </a:stretch>
        </p:blipFill>
        <p:spPr>
          <a:xfrm>
            <a:off x="2819400" y="571500"/>
            <a:ext cx="9906000" cy="8400900"/>
          </a:xfrm>
          <a:prstGeom prst="rect">
            <a:avLst/>
          </a:prstGeom>
        </p:spPr>
      </p:pic>
    </p:spTree>
    <p:extLst>
      <p:ext uri="{BB962C8B-B14F-4D97-AF65-F5344CB8AC3E}">
        <p14:creationId xmlns:p14="http://schemas.microsoft.com/office/powerpoint/2010/main" val="268119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F21EC5C-8000-4FC3-A1A1-B5037E61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pic>
        <p:nvPicPr>
          <p:cNvPr id="11" name="Image 10">
            <a:extLst>
              <a:ext uri="{FF2B5EF4-FFF2-40B4-BE49-F238E27FC236}">
                <a16:creationId xmlns:a16="http://schemas.microsoft.com/office/drawing/2014/main" id="{DF4E669B-89D3-4FC6-9C60-1F754E713C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689"/>
          <a:stretch/>
        </p:blipFill>
        <p:spPr>
          <a:xfrm>
            <a:off x="1399926" y="495300"/>
            <a:ext cx="7997441" cy="68199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0A7A0490-DAD4-4FBE-9532-595C068895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17" t="58246" r="6310"/>
          <a:stretch/>
        </p:blipFill>
        <p:spPr>
          <a:xfrm>
            <a:off x="9905999" y="1790700"/>
            <a:ext cx="8194659" cy="55245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224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0D1CA0C-A3FC-4EAE-8E6C-908D7215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pic>
        <p:nvPicPr>
          <p:cNvPr id="7" name="Image 6">
            <a:extLst>
              <a:ext uri="{FF2B5EF4-FFF2-40B4-BE49-F238E27FC236}">
                <a16:creationId xmlns:a16="http://schemas.microsoft.com/office/drawing/2014/main" id="{6AD6ED90-B94D-4D55-A053-15D391A406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86" t="6520" b="45724"/>
          <a:stretch/>
        </p:blipFill>
        <p:spPr>
          <a:xfrm>
            <a:off x="1153266" y="876300"/>
            <a:ext cx="7587844" cy="60198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EB54D475-F5BD-4979-9B79-0A685FD369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04" t="51988" r="6454"/>
          <a:stretch/>
        </p:blipFill>
        <p:spPr>
          <a:xfrm>
            <a:off x="9067801" y="876301"/>
            <a:ext cx="7772399" cy="6054902"/>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869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42F8561-E37A-4A68-BCA4-C65CC3C76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7" name="ZoneTexte 6">
            <a:extLst>
              <a:ext uri="{FF2B5EF4-FFF2-40B4-BE49-F238E27FC236}">
                <a16:creationId xmlns:a16="http://schemas.microsoft.com/office/drawing/2014/main" id="{11C07783-C224-4022-8CAE-3FF294D25256}"/>
              </a:ext>
            </a:extLst>
          </p:cNvPr>
          <p:cNvSpPr txBox="1"/>
          <p:nvPr/>
        </p:nvSpPr>
        <p:spPr>
          <a:xfrm>
            <a:off x="4407055" y="3318334"/>
            <a:ext cx="39849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Vincent SCATTOLIN,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Maire de Divonne les bains</a:t>
            </a:r>
          </a:p>
        </p:txBody>
      </p:sp>
      <p:sp>
        <p:nvSpPr>
          <p:cNvPr id="10" name="ZoneTexte 9">
            <a:extLst>
              <a:ext uri="{FF2B5EF4-FFF2-40B4-BE49-F238E27FC236}">
                <a16:creationId xmlns:a16="http://schemas.microsoft.com/office/drawing/2014/main" id="{595F3347-1856-4E7B-9F3B-84031078199A}"/>
              </a:ext>
            </a:extLst>
          </p:cNvPr>
          <p:cNvSpPr txBox="1"/>
          <p:nvPr/>
        </p:nvSpPr>
        <p:spPr>
          <a:xfrm>
            <a:off x="8733166" y="3409934"/>
            <a:ext cx="4953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Aptos" panose="020B0004020202020204" pitchFamily="34" charset="0"/>
                <a:cs typeface="Calibri" panose="020F0502020204030204" pitchFamily="34" charset="0"/>
              </a:rPr>
              <a:t>Jean-Pascal THOMASSET,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Aptos" panose="020B0004020202020204" pitchFamily="34" charset="0"/>
                <a:cs typeface="+mn-cs"/>
              </a:rPr>
              <a:t>Directeur général de l’AVEMA</a:t>
            </a:r>
          </a:p>
        </p:txBody>
      </p:sp>
      <p:grpSp>
        <p:nvGrpSpPr>
          <p:cNvPr id="11" name="Groupe 10">
            <a:extLst>
              <a:ext uri="{FF2B5EF4-FFF2-40B4-BE49-F238E27FC236}">
                <a16:creationId xmlns:a16="http://schemas.microsoft.com/office/drawing/2014/main" id="{3E952023-F664-44E5-BF09-DEDC191F302B}"/>
              </a:ext>
            </a:extLst>
          </p:cNvPr>
          <p:cNvGrpSpPr/>
          <p:nvPr/>
        </p:nvGrpSpPr>
        <p:grpSpPr>
          <a:xfrm>
            <a:off x="2412524" y="4883237"/>
            <a:ext cx="2819400" cy="3132356"/>
            <a:chOff x="7308764" y="3343275"/>
            <a:chExt cx="2819400" cy="3132356"/>
          </a:xfrm>
        </p:grpSpPr>
        <p:sp>
          <p:nvSpPr>
            <p:cNvPr id="12" name="ZoneTexte 11">
              <a:extLst>
                <a:ext uri="{FF2B5EF4-FFF2-40B4-BE49-F238E27FC236}">
                  <a16:creationId xmlns:a16="http://schemas.microsoft.com/office/drawing/2014/main" id="{388BD171-80B2-492C-8C7B-4B31394584AC}"/>
                </a:ext>
              </a:extLst>
            </p:cNvPr>
            <p:cNvSpPr txBox="1"/>
            <p:nvPr/>
          </p:nvSpPr>
          <p:spPr>
            <a:xfrm>
              <a:off x="7308764" y="5829300"/>
              <a:ext cx="28194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Guillaume BEAUREPAIRE,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Directeur général Alfa3a</a:t>
              </a:r>
            </a:p>
          </p:txBody>
        </p:sp>
        <p:pic>
          <p:nvPicPr>
            <p:cNvPr id="13" name="Image 12">
              <a:extLst>
                <a:ext uri="{FF2B5EF4-FFF2-40B4-BE49-F238E27FC236}">
                  <a16:creationId xmlns:a16="http://schemas.microsoft.com/office/drawing/2014/main" id="{07E6BEB6-623A-4A6D-9E03-DCF9742F3B7A}"/>
                </a:ext>
              </a:extLst>
            </p:cNvPr>
            <p:cNvPicPr>
              <a:picLocks noChangeAspect="1"/>
            </p:cNvPicPr>
            <p:nvPr/>
          </p:nvPicPr>
          <p:blipFill>
            <a:blip r:embed="rId5"/>
            <a:stretch>
              <a:fillRect/>
            </a:stretch>
          </p:blipFill>
          <p:spPr>
            <a:xfrm>
              <a:off x="7308764" y="3343275"/>
              <a:ext cx="2733675" cy="2228850"/>
            </a:xfrm>
            <a:prstGeom prst="rect">
              <a:avLst/>
            </a:prstGeom>
          </p:spPr>
        </p:pic>
      </p:grpSp>
      <p:grpSp>
        <p:nvGrpSpPr>
          <p:cNvPr id="14" name="Groupe 13">
            <a:extLst>
              <a:ext uri="{FF2B5EF4-FFF2-40B4-BE49-F238E27FC236}">
                <a16:creationId xmlns:a16="http://schemas.microsoft.com/office/drawing/2014/main" id="{2514621D-F85F-49C8-8D62-082A03F41F80}"/>
              </a:ext>
            </a:extLst>
          </p:cNvPr>
          <p:cNvGrpSpPr/>
          <p:nvPr/>
        </p:nvGrpSpPr>
        <p:grpSpPr>
          <a:xfrm>
            <a:off x="6217950" y="5010316"/>
            <a:ext cx="4759817" cy="2974098"/>
            <a:chOff x="1864217" y="4763615"/>
            <a:chExt cx="4759817" cy="2974098"/>
          </a:xfrm>
        </p:grpSpPr>
        <p:sp>
          <p:nvSpPr>
            <p:cNvPr id="15" name="ZoneTexte 14">
              <a:extLst>
                <a:ext uri="{FF2B5EF4-FFF2-40B4-BE49-F238E27FC236}">
                  <a16:creationId xmlns:a16="http://schemas.microsoft.com/office/drawing/2014/main" id="{3F628E2A-AA1B-43A9-AF28-6AE576C4CEB8}"/>
                </a:ext>
              </a:extLst>
            </p:cNvPr>
            <p:cNvSpPr txBox="1"/>
            <p:nvPr/>
          </p:nvSpPr>
          <p:spPr>
            <a:xfrm>
              <a:off x="1864217" y="7091382"/>
              <a:ext cx="47598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Emmanuel PETIT,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Directeur du département animation Alfa3a</a:t>
              </a:r>
            </a:p>
          </p:txBody>
        </p:sp>
        <p:pic>
          <p:nvPicPr>
            <p:cNvPr id="16" name="Image 15" descr="Une image contenant Visage humain, personne, homme, portrait&#10;&#10;Le contenu généré par l’IA peut être incorrect.">
              <a:extLst>
                <a:ext uri="{FF2B5EF4-FFF2-40B4-BE49-F238E27FC236}">
                  <a16:creationId xmlns:a16="http://schemas.microsoft.com/office/drawing/2014/main" id="{ADE1D9DB-B6C9-41D0-8C4D-7D9EFE252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6891" y="4763615"/>
              <a:ext cx="2167495" cy="2131370"/>
            </a:xfrm>
            <a:prstGeom prst="rect">
              <a:avLst/>
            </a:prstGeom>
          </p:spPr>
        </p:pic>
      </p:grpSp>
      <p:grpSp>
        <p:nvGrpSpPr>
          <p:cNvPr id="17" name="Groupe 16">
            <a:extLst>
              <a:ext uri="{FF2B5EF4-FFF2-40B4-BE49-F238E27FC236}">
                <a16:creationId xmlns:a16="http://schemas.microsoft.com/office/drawing/2014/main" id="{0A411126-0F90-4812-9103-0502F3E2C2C6}"/>
              </a:ext>
            </a:extLst>
          </p:cNvPr>
          <p:cNvGrpSpPr/>
          <p:nvPr/>
        </p:nvGrpSpPr>
        <p:grpSpPr>
          <a:xfrm>
            <a:off x="11246156" y="4787355"/>
            <a:ext cx="5369417" cy="3194420"/>
            <a:chOff x="10632580" y="4553240"/>
            <a:chExt cx="5369417" cy="3194420"/>
          </a:xfrm>
        </p:grpSpPr>
        <p:sp>
          <p:nvSpPr>
            <p:cNvPr id="18" name="ZoneTexte 17">
              <a:extLst>
                <a:ext uri="{FF2B5EF4-FFF2-40B4-BE49-F238E27FC236}">
                  <a16:creationId xmlns:a16="http://schemas.microsoft.com/office/drawing/2014/main" id="{A775BBCD-0ACA-4E2F-AE8F-00175FFA7A9E}"/>
                </a:ext>
              </a:extLst>
            </p:cNvPr>
            <p:cNvSpPr txBox="1"/>
            <p:nvPr/>
          </p:nvSpPr>
          <p:spPr>
            <a:xfrm>
              <a:off x="10632580" y="7101329"/>
              <a:ext cx="53694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Cédric DARGERE,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moolthan" panose="02000500000000000000" pitchFamily="2" charset="0"/>
                  <a:ea typeface="+mn-ea"/>
                  <a:cs typeface="+mn-cs"/>
                </a:rPr>
                <a:t>Directeur adjoint du département animation Alfa3a</a:t>
              </a:r>
            </a:p>
          </p:txBody>
        </p:sp>
        <p:pic>
          <p:nvPicPr>
            <p:cNvPr id="19" name="Image 18" descr="Une image contenant Visage humain, personne, habits, portrait&#10;&#10;Le contenu généré par l’IA peut être incorrect.">
              <a:extLst>
                <a:ext uri="{FF2B5EF4-FFF2-40B4-BE49-F238E27FC236}">
                  <a16:creationId xmlns:a16="http://schemas.microsoft.com/office/drawing/2014/main" id="{058F808F-1897-442C-B37A-3F70277478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1752" y="4553240"/>
              <a:ext cx="2141897" cy="2565927"/>
            </a:xfrm>
            <a:prstGeom prst="rect">
              <a:avLst/>
            </a:prstGeom>
          </p:spPr>
        </p:pic>
      </p:grpSp>
      <p:pic>
        <p:nvPicPr>
          <p:cNvPr id="20" name="Image 19">
            <a:extLst>
              <a:ext uri="{FF2B5EF4-FFF2-40B4-BE49-F238E27FC236}">
                <a16:creationId xmlns:a16="http://schemas.microsoft.com/office/drawing/2014/main" id="{DAD9B15D-98E1-43FB-BB69-C94BCC2EFA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6666" y="886904"/>
            <a:ext cx="2286000" cy="2286000"/>
          </a:xfrm>
          <a:prstGeom prst="rect">
            <a:avLst/>
          </a:prstGeom>
        </p:spPr>
      </p:pic>
      <p:pic>
        <p:nvPicPr>
          <p:cNvPr id="21" name="Image 20" descr="Une image contenant personne, Visage humain, arbre, habits&#10;&#10;Le contenu généré par l’IA peut être incorrect.">
            <a:extLst>
              <a:ext uri="{FF2B5EF4-FFF2-40B4-BE49-F238E27FC236}">
                <a16:creationId xmlns:a16="http://schemas.microsoft.com/office/drawing/2014/main" id="{1C67488E-F986-42D8-A50A-67C72E239C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7124" y="822420"/>
            <a:ext cx="1564799" cy="2347020"/>
          </a:xfrm>
          <a:prstGeom prst="rect">
            <a:avLst/>
          </a:prstGeom>
        </p:spPr>
      </p:pic>
    </p:spTree>
    <p:extLst>
      <p:ext uri="{BB962C8B-B14F-4D97-AF65-F5344CB8AC3E}">
        <p14:creationId xmlns:p14="http://schemas.microsoft.com/office/powerpoint/2010/main" val="95411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83900DA-CF96-4D41-8330-2E48F9D4E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8" name="ZoneTexte 7">
            <a:extLst>
              <a:ext uri="{FF2B5EF4-FFF2-40B4-BE49-F238E27FC236}">
                <a16:creationId xmlns:a16="http://schemas.microsoft.com/office/drawing/2014/main" id="{13D38CEA-1F73-4920-95DB-D59BC8E748B4}"/>
              </a:ext>
            </a:extLst>
          </p:cNvPr>
          <p:cNvSpPr txBox="1"/>
          <p:nvPr/>
        </p:nvSpPr>
        <p:spPr>
          <a:xfrm>
            <a:off x="1752600" y="799657"/>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Préambule</a:t>
            </a:r>
          </a:p>
        </p:txBody>
      </p:sp>
      <p:sp>
        <p:nvSpPr>
          <p:cNvPr id="9" name="ZoneTexte 8">
            <a:extLst>
              <a:ext uri="{FF2B5EF4-FFF2-40B4-BE49-F238E27FC236}">
                <a16:creationId xmlns:a16="http://schemas.microsoft.com/office/drawing/2014/main" id="{6A6539E3-2331-4008-9B70-2529AE87DC60}"/>
              </a:ext>
            </a:extLst>
          </p:cNvPr>
          <p:cNvSpPr txBox="1"/>
          <p:nvPr/>
        </p:nvSpPr>
        <p:spPr>
          <a:xfrm>
            <a:off x="1295400" y="1999412"/>
            <a:ext cx="16344900" cy="5806141"/>
          </a:xfrm>
          <a:prstGeom prst="rect">
            <a:avLst/>
          </a:prstGeom>
          <a:noFill/>
        </p:spPr>
        <p:txBody>
          <a:bodyPr wrap="square" rtlCol="0">
            <a:spAutoFit/>
          </a:bodyPr>
          <a:lstStyle/>
          <a:p>
            <a:pPr lvl="0">
              <a:lnSpc>
                <a:spcPct val="115000"/>
              </a:lnSpc>
            </a:pPr>
            <a:r>
              <a:rPr lang="fr-FR" sz="1800" dirty="0">
                <a:effectLst/>
                <a:latin typeface="Smoolthan" panose="02000500000000000000" pitchFamily="2" charset="0"/>
                <a:ea typeface="Calibri" panose="020F0502020204030204" pitchFamily="34" charset="0"/>
                <a:cs typeface="Times New Roman" panose="02020603050405020304" pitchFamily="18" charset="0"/>
              </a:rPr>
              <a:t>Suite au drame survenu au sein de l’accueil de loisirs Arc-en-ciel, Alfa3a a ouvert une </a:t>
            </a:r>
            <a:r>
              <a:rPr lang="fr-FR" sz="1800" b="1" dirty="0">
                <a:effectLst/>
                <a:latin typeface="Smoolthan" panose="02000500000000000000" pitchFamily="2" charset="0"/>
                <a:ea typeface="Calibri" panose="020F0502020204030204" pitchFamily="34" charset="0"/>
                <a:cs typeface="Times New Roman" panose="02020603050405020304" pitchFamily="18" charset="0"/>
              </a:rPr>
              <a:t>enquête administrative interne</a:t>
            </a:r>
            <a:r>
              <a:rPr lang="fr-FR" sz="1800" dirty="0">
                <a:effectLst/>
                <a:latin typeface="Smoolthan" panose="02000500000000000000" pitchFamily="2" charset="0"/>
                <a:ea typeface="Calibri" panose="020F0502020204030204" pitchFamily="34" charset="0"/>
                <a:cs typeface="Times New Roman" panose="02020603050405020304" pitchFamily="18" charset="0"/>
              </a:rPr>
              <a:t>. Elle a pour </a:t>
            </a:r>
            <a:r>
              <a:rPr lang="fr-FR" sz="1800" b="1" dirty="0">
                <a:effectLst/>
                <a:latin typeface="Smoolthan" panose="02000500000000000000" pitchFamily="2" charset="0"/>
                <a:ea typeface="Calibri" panose="020F0502020204030204" pitchFamily="34" charset="0"/>
                <a:cs typeface="Times New Roman" panose="02020603050405020304" pitchFamily="18" charset="0"/>
              </a:rPr>
              <a:t>objectif d’analyser nos procédures, notre organisation et les conditions de fonctionnement du service</a:t>
            </a:r>
            <a:r>
              <a:rPr lang="fr-FR" sz="1800" dirty="0">
                <a:effectLst/>
                <a:latin typeface="Smoolthan" panose="02000500000000000000" pitchFamily="2" charset="0"/>
                <a:ea typeface="Calibri" panose="020F0502020204030204" pitchFamily="34" charset="0"/>
                <a:cs typeface="Times New Roman" panose="02020603050405020304" pitchFamily="18" charset="0"/>
              </a:rPr>
              <a:t>, afin de comprendre comment une telle défaillance a pu se produire et d’identifier les améliorations nécessaires. Elle est distincte de l’enquête judiciaire en cours, qui relève exclusivement des autorités compétentes. Les conclusions seront transmises à la Ville et un </a:t>
            </a:r>
            <a:r>
              <a:rPr lang="fr-FR" sz="1800" b="1" dirty="0">
                <a:effectLst/>
                <a:latin typeface="Smoolthan" panose="02000500000000000000" pitchFamily="2" charset="0"/>
                <a:ea typeface="Calibri" panose="020F0502020204030204" pitchFamily="34" charset="0"/>
                <a:cs typeface="Times New Roman" panose="02020603050405020304" pitchFamily="18" charset="0"/>
              </a:rPr>
              <a:t>rapport public sera communiqué aux familles le 17 juillet 2026</a:t>
            </a:r>
            <a:r>
              <a:rPr lang="fr-FR" sz="1800" dirty="0">
                <a:effectLst/>
                <a:latin typeface="Smoolthan" panose="02000500000000000000" pitchFamily="2" charset="0"/>
                <a:ea typeface="Calibri" panose="020F0502020204030204" pitchFamily="34" charset="0"/>
                <a:cs typeface="Times New Roman" panose="02020603050405020304" pitchFamily="18" charset="0"/>
              </a:rPr>
              <a:t>.</a:t>
            </a:r>
          </a:p>
          <a:p>
            <a:pPr lvl="0">
              <a:lnSpc>
                <a:spcPct val="115000"/>
              </a:lnSpc>
            </a:pPr>
            <a:endParaRPr lang="fr-FR" dirty="0">
              <a:latin typeface="Smoolthan" panose="02000500000000000000" pitchFamily="2" charset="0"/>
              <a:ea typeface="Calibri" panose="020F0502020204030204" pitchFamily="34" charset="0"/>
              <a:cs typeface="Times New Roman" panose="02020603050405020304" pitchFamily="18" charset="0"/>
            </a:endParaRPr>
          </a:p>
          <a:p>
            <a:pPr lvl="0">
              <a:lnSpc>
                <a:spcPct val="115000"/>
              </a:lnSpc>
            </a:pPr>
            <a:r>
              <a:rPr lang="fr-FR" sz="1800" b="1"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Dans l’immédiat et en urgenc</a:t>
            </a:r>
            <a:r>
              <a:rPr lang="fr-FR" b="1"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e, nous mettons en place à compter de ce jour :</a:t>
            </a:r>
          </a:p>
          <a:p>
            <a:pPr lvl="0">
              <a:lnSpc>
                <a:spcPct val="115000"/>
              </a:lnSpc>
            </a:pPr>
            <a:endParaRPr lang="fr-FR" dirty="0">
              <a:latin typeface="Smoolthan" panose="02000500000000000000" pitchFamily="2"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fr-FR" dirty="0">
                <a:latin typeface="Smoolthan" panose="02000500000000000000" pitchFamily="2" charset="0"/>
                <a:ea typeface="Calibri" panose="020F0502020204030204" pitchFamily="34" charset="0"/>
                <a:cs typeface="Times New Roman" panose="02020603050405020304" pitchFamily="18" charset="0"/>
              </a:rPr>
              <a:t>Un soutien psychologique auprès des enfants et des familles avec le support d’une cellule d’écoute et de recueil de la parole</a:t>
            </a:r>
          </a:p>
          <a:p>
            <a:pPr marL="342900" lvl="0" indent="-342900">
              <a:lnSpc>
                <a:spcPct val="115000"/>
              </a:lnSpc>
              <a:buFont typeface="Arial" panose="020B0604020202020204" pitchFamily="34" charset="0"/>
              <a:buChar char="•"/>
            </a:pP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fr-FR" sz="1800" dirty="0">
                <a:effectLst/>
                <a:latin typeface="Smoolthan" panose="02000500000000000000" pitchFamily="2" charset="0"/>
                <a:ea typeface="Calibri" panose="020F0502020204030204" pitchFamily="34" charset="0"/>
                <a:cs typeface="Times New Roman" panose="02020603050405020304" pitchFamily="18" charset="0"/>
              </a:rPr>
              <a:t>Une permanence ouverte aux parents organisée par la direction de l’animation et la direction générale pour recueillir les questions liées au fonctionnement des ALSH.</a:t>
            </a:r>
          </a:p>
          <a:p>
            <a:pPr marL="361950" lvl="0">
              <a:lnSpc>
                <a:spcPct val="115000"/>
              </a:lnSpc>
            </a:pPr>
            <a:r>
              <a:rPr lang="fr-FR" sz="1800" dirty="0">
                <a:latin typeface="Smoolthan" panose="02000500000000000000" pitchFamily="2" charset="0"/>
                <a:ea typeface="Calibri" panose="020F0502020204030204" pitchFamily="34" charset="0"/>
                <a:cs typeface="Times New Roman" panose="02020603050405020304" pitchFamily="18" charset="0"/>
              </a:rPr>
              <a:t>Les parents qui souhaitent s’exprimer individuellement seront reçus par l’association sur deux à trois dates : </a:t>
            </a:r>
            <a:r>
              <a:rPr lang="fr-FR" sz="1800" dirty="0">
                <a:solidFill>
                  <a:srgbClr val="FF0000"/>
                </a:solidFill>
                <a:latin typeface="Smoolthan" panose="02000500000000000000" pitchFamily="2" charset="0"/>
                <a:ea typeface="Calibri" panose="020F0502020204030204" pitchFamily="34" charset="0"/>
                <a:cs typeface="Times New Roman" panose="02020603050405020304" pitchFamily="18" charset="0"/>
              </a:rPr>
              <a:t>première semaine de juillet</a:t>
            </a:r>
            <a:r>
              <a:rPr lang="fr-FR" sz="1800" dirty="0">
                <a:latin typeface="Smoolthan" panose="02000500000000000000" pitchFamily="2" charset="0"/>
                <a:ea typeface="Calibri" panose="020F0502020204030204" pitchFamily="34" charset="0"/>
                <a:cs typeface="Times New Roman" panose="02020603050405020304" pitchFamily="18" charset="0"/>
              </a:rPr>
              <a:t>. Adresse mail spécifique : </a:t>
            </a:r>
            <a:r>
              <a:rPr lang="fr-FR" sz="1800" dirty="0">
                <a:latin typeface="Smoolthan" panose="02000500000000000000" pitchFamily="2" charset="0"/>
                <a:ea typeface="Calibri" panose="020F0502020204030204" pitchFamily="34" charset="0"/>
                <a:cs typeface="Times New Roman" panose="02020603050405020304" pitchFamily="18" charset="0"/>
                <a:hlinkClick r:id="rId5"/>
              </a:rPr>
              <a:t>directionanimation@alfa3a.org</a:t>
            </a:r>
            <a:endParaRPr lang="fr-FR" sz="1800" dirty="0">
              <a:latin typeface="Smoolthan" panose="02000500000000000000" pitchFamily="2" charset="0"/>
              <a:ea typeface="Calibri" panose="020F0502020204030204" pitchFamily="34" charset="0"/>
              <a:cs typeface="Times New Roman" panose="02020603050405020304" pitchFamily="18" charset="0"/>
            </a:endParaRPr>
          </a:p>
          <a:p>
            <a:pPr marL="361950" lvl="0">
              <a:lnSpc>
                <a:spcPct val="115000"/>
              </a:lnSpc>
            </a:pPr>
            <a:endParaRPr lang="fr-FR" dirty="0">
              <a:effectLst/>
              <a:latin typeface="Smoolthan" panose="02000500000000000000" pitchFamily="2"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fr-FR" dirty="0">
                <a:latin typeface="Smoolthan" panose="02000500000000000000" pitchFamily="2" charset="0"/>
                <a:ea typeface="Calibri" panose="020F0502020204030204" pitchFamily="34" charset="0"/>
                <a:cs typeface="Times New Roman" panose="02020603050405020304" pitchFamily="18" charset="0"/>
              </a:rPr>
              <a:t>Un comité consultatif de parents pour assurer le suivi de l’activité et des mesures que nous allons vous présenter.</a:t>
            </a:r>
          </a:p>
          <a:p>
            <a:pPr marL="342900" indent="-342900">
              <a:lnSpc>
                <a:spcPct val="115000"/>
              </a:lnSpc>
              <a:buFont typeface="Arial" panose="020B0604020202020204" pitchFamily="34" charset="0"/>
              <a:buChar char="•"/>
            </a:pPr>
            <a:endParaRPr lang="fr-FR" dirty="0">
              <a:latin typeface="Smoolthan" panose="02000500000000000000" pitchFamily="2" charset="0"/>
              <a:ea typeface="Calibri" panose="020F0502020204030204" pitchFamily="34" charset="0"/>
              <a:cs typeface="Times New Roman" panose="02020603050405020304" pitchFamily="18" charset="0"/>
            </a:endParaRPr>
          </a:p>
          <a:p>
            <a:pPr>
              <a:lnSpc>
                <a:spcPct val="115000"/>
              </a:lnSpc>
            </a:pPr>
            <a:r>
              <a:rPr lang="fr-FR" dirty="0">
                <a:latin typeface="Smoolthan" panose="02000500000000000000" pitchFamily="2" charset="0"/>
                <a:ea typeface="Calibri" panose="020F0502020204030204" pitchFamily="34" charset="0"/>
                <a:cs typeface="Times New Roman" panose="02020603050405020304" pitchFamily="18" charset="0"/>
              </a:rPr>
              <a:t>Par ailleurs dans ce contexte de crise, une cellule d’écoute individuelle de nos animateurs en poste est mise en place par Alfa3a pour soutenir et accompagner nos professionnels et réaffirmer la confiance de l’institution.</a:t>
            </a:r>
          </a:p>
        </p:txBody>
      </p:sp>
    </p:spTree>
    <p:extLst>
      <p:ext uri="{BB962C8B-B14F-4D97-AF65-F5344CB8AC3E}">
        <p14:creationId xmlns:p14="http://schemas.microsoft.com/office/powerpoint/2010/main" val="367451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7274E4-0A35-4EA4-9AAC-F111BBF86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 y="0"/>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676400" y="416177"/>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Plan d’actions</a:t>
            </a:r>
            <a:endParaRPr lang="fr-FR" sz="5000" b="1" dirty="0">
              <a:solidFill>
                <a:schemeClr val="accent1"/>
              </a:solidFill>
              <a:highlight>
                <a:srgbClr val="FFFF00"/>
              </a:highlight>
              <a:latin typeface="Smoolthan" panose="02000500000000000000" pitchFamily="2" charset="0"/>
            </a:endParaRPr>
          </a:p>
        </p:txBody>
      </p:sp>
      <p:sp>
        <p:nvSpPr>
          <p:cNvPr id="7" name="ZoneTexte 6">
            <a:extLst>
              <a:ext uri="{FF2B5EF4-FFF2-40B4-BE49-F238E27FC236}">
                <a16:creationId xmlns:a16="http://schemas.microsoft.com/office/drawing/2014/main" id="{52E77DE1-A9DB-425C-A5D3-54C9F17263A5}"/>
              </a:ext>
            </a:extLst>
          </p:cNvPr>
          <p:cNvSpPr txBox="1"/>
          <p:nvPr/>
        </p:nvSpPr>
        <p:spPr>
          <a:xfrm>
            <a:off x="2019300" y="1422092"/>
            <a:ext cx="15240000" cy="7810600"/>
          </a:xfrm>
          <a:prstGeom prst="rect">
            <a:avLst/>
          </a:prstGeom>
          <a:noFill/>
        </p:spPr>
        <p:txBody>
          <a:bodyPr wrap="square" rtlCol="0">
            <a:spAutoFit/>
          </a:bodyPr>
          <a:lstStyle/>
          <a:p>
            <a:pPr marL="457200" lvl="0" indent="-457200">
              <a:lnSpc>
                <a:spcPct val="200000"/>
              </a:lnSpc>
              <a:buAutoNum type="arabicPeriod"/>
            </a:pPr>
            <a:r>
              <a:rPr lang="fr-FR" sz="2000" b="1" dirty="0">
                <a:effectLst/>
                <a:latin typeface="Smoolthan" panose="02000500000000000000" pitchFamily="2" charset="0"/>
                <a:ea typeface="Calibri" panose="020F0502020204030204" pitchFamily="34" charset="0"/>
                <a:cs typeface="Times New Roman" panose="02020603050405020304" pitchFamily="18" charset="0"/>
              </a:rPr>
              <a:t>Sécuriser l’encadrement</a:t>
            </a:r>
          </a:p>
          <a:p>
            <a:pPr lvl="0">
              <a:lnSpc>
                <a:spcPct val="200000"/>
              </a:lnSpc>
            </a:pPr>
            <a:r>
              <a:rPr lang="fr-FR" sz="2000" b="1" dirty="0">
                <a:solidFill>
                  <a:schemeClr val="accent1"/>
                </a:solidFill>
                <a:latin typeface="Smoolthan" panose="02000500000000000000" pitchFamily="2" charset="0"/>
              </a:rPr>
              <a:t>Mesures déjà prises</a:t>
            </a:r>
            <a:endParaRPr lang="fr-FR" sz="2000" b="1" dirty="0">
              <a:effectLst/>
              <a:latin typeface="Smoolthan" panose="02000500000000000000" pitchFamily="2" charset="0"/>
              <a:ea typeface="Calibri" panose="020F0502020204030204" pitchFamily="34" charset="0"/>
              <a:cs typeface="Times New Roman" panose="02020603050405020304" pitchFamily="18" charset="0"/>
            </a:endParaRPr>
          </a:p>
          <a:p>
            <a:pPr marL="342900" indent="-3429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Enquête administrative interne</a:t>
            </a:r>
            <a:r>
              <a:rPr lang="fr-FR" sz="2000" i="1" dirty="0">
                <a:latin typeface="Smoolthan" panose="02000500000000000000" pitchFamily="2" charset="0"/>
                <a:ea typeface="Calibri" panose="020F0502020204030204" pitchFamily="34" charset="0"/>
                <a:cs typeface="Times New Roman" panose="02020603050405020304" pitchFamily="18" charset="0"/>
              </a:rPr>
              <a:t> : restitution aux familles le 17/07/2026</a:t>
            </a:r>
          </a:p>
          <a:p>
            <a:pPr marL="342900" indent="-3429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Information des tutelles : SDJES et PMI</a:t>
            </a:r>
          </a:p>
          <a:p>
            <a:pPr marL="342900" indent="-3429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Vérification TAM de tous les animateurs </a:t>
            </a:r>
          </a:p>
          <a:p>
            <a:pPr marL="342900" indent="-3429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Protocoles de sécurité renforcés et vigilance accrue sur la posture professionnelle attendue en ALSH</a:t>
            </a:r>
          </a:p>
          <a:p>
            <a:pPr>
              <a:lnSpc>
                <a:spcPct val="200000"/>
              </a:lnSpc>
            </a:pPr>
            <a:r>
              <a:rPr lang="fr-FR" sz="2000" b="1" dirty="0">
                <a:solidFill>
                  <a:schemeClr val="accent1"/>
                </a:solidFill>
                <a:latin typeface="Smoolthan" panose="02000500000000000000" pitchFamily="2" charset="0"/>
              </a:rPr>
              <a:t>Mesures à venir</a:t>
            </a:r>
          </a:p>
          <a:p>
            <a:pPr marL="342900" indent="-3429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Surencadrement sur les 4 sites d’1 animateur supplémentaire </a:t>
            </a:r>
            <a:r>
              <a:rPr lang="fr-FR" sz="2000" i="1" dirty="0">
                <a:latin typeface="Smoolthan" panose="02000500000000000000" pitchFamily="2" charset="0"/>
                <a:ea typeface="Calibri" panose="020F0502020204030204" pitchFamily="34" charset="0"/>
                <a:cs typeface="Times New Roman" panose="02020603050405020304" pitchFamily="18" charset="0"/>
              </a:rPr>
              <a:t>: </a:t>
            </a:r>
            <a:r>
              <a:rPr lang="fr-FR" sz="2000"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recrutements en cours</a:t>
            </a:r>
          </a:p>
          <a:p>
            <a:pPr marL="342900" indent="-3429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Demandes des attestations d’honorabilité de tous les animateurs </a:t>
            </a:r>
            <a:r>
              <a:rPr lang="fr-FR" sz="2000"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en cours</a:t>
            </a:r>
          </a:p>
          <a:p>
            <a:pPr marL="342900" indent="-3429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Affichage des planning/trombinoscope des animateurs </a:t>
            </a:r>
            <a:r>
              <a:rPr lang="fr-FR" sz="2000"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dès le 8 juillet</a:t>
            </a:r>
          </a:p>
          <a:p>
            <a:pPr marL="342900" lvl="0" indent="-3429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Inventaire des espaces et lieux d’accueil </a:t>
            </a:r>
            <a:r>
              <a:rPr lang="fr-FR" sz="2000"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sous quinzaine</a:t>
            </a:r>
            <a:endParaRPr lang="fr-FR" sz="2000"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Mises en place de référents « protection de l’enfance » par site </a:t>
            </a:r>
            <a:r>
              <a:rPr lang="fr-FR" sz="2000" i="1" dirty="0">
                <a:latin typeface="Smoolthan" panose="02000500000000000000" pitchFamily="2" charset="0"/>
                <a:ea typeface="Calibri" panose="020F0502020204030204" pitchFamily="34" charset="0"/>
                <a:cs typeface="Times New Roman" panose="02020603050405020304" pitchFamily="18" charset="0"/>
              </a:rPr>
              <a:t>: </a:t>
            </a:r>
            <a:r>
              <a:rPr lang="fr-FR" sz="2000"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rentrée septembre 2026</a:t>
            </a:r>
          </a:p>
          <a:p>
            <a:pPr lvl="0">
              <a:lnSpc>
                <a:spcPct val="115000"/>
              </a:lnSpc>
            </a:pPr>
            <a:endParaRPr lang="fr-FR" sz="2000" dirty="0">
              <a:effectLst/>
              <a:latin typeface="Smoolthan"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35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7274E4-0A35-4EA4-9AAC-F111BBF86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676400" y="595736"/>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Plan d’actions</a:t>
            </a:r>
            <a:endParaRPr lang="fr-FR" sz="5000" b="1" dirty="0">
              <a:solidFill>
                <a:schemeClr val="accent1"/>
              </a:solidFill>
              <a:highlight>
                <a:srgbClr val="FFFF00"/>
              </a:highlight>
              <a:latin typeface="Smoolthan" panose="02000500000000000000" pitchFamily="2" charset="0"/>
            </a:endParaRPr>
          </a:p>
        </p:txBody>
      </p:sp>
      <p:sp>
        <p:nvSpPr>
          <p:cNvPr id="7" name="ZoneTexte 6">
            <a:extLst>
              <a:ext uri="{FF2B5EF4-FFF2-40B4-BE49-F238E27FC236}">
                <a16:creationId xmlns:a16="http://schemas.microsoft.com/office/drawing/2014/main" id="{52E77DE1-A9DB-425C-A5D3-54C9F17263A5}"/>
              </a:ext>
            </a:extLst>
          </p:cNvPr>
          <p:cNvSpPr txBox="1"/>
          <p:nvPr/>
        </p:nvSpPr>
        <p:spPr>
          <a:xfrm>
            <a:off x="1523999" y="2052603"/>
            <a:ext cx="15759659" cy="6317883"/>
          </a:xfrm>
          <a:prstGeom prst="rect">
            <a:avLst/>
          </a:prstGeom>
          <a:noFill/>
        </p:spPr>
        <p:txBody>
          <a:bodyPr wrap="square" rtlCol="0">
            <a:spAutoFit/>
          </a:bodyPr>
          <a:lstStyle/>
          <a:p>
            <a:pPr lvl="0">
              <a:lnSpc>
                <a:spcPct val="200000"/>
              </a:lnSpc>
            </a:pPr>
            <a:r>
              <a:rPr lang="fr-FR" sz="2000" b="1" dirty="0">
                <a:effectLst/>
                <a:latin typeface="Smoolthan" panose="02000500000000000000" pitchFamily="2" charset="0"/>
                <a:ea typeface="Calibri" panose="020F0502020204030204" pitchFamily="34" charset="0"/>
                <a:cs typeface="Times New Roman" panose="02020603050405020304" pitchFamily="18" charset="0"/>
              </a:rPr>
              <a:t>2. Écouter et accompagner</a:t>
            </a:r>
          </a:p>
          <a:p>
            <a:pPr>
              <a:lnSpc>
                <a:spcPct val="200000"/>
              </a:lnSpc>
            </a:pPr>
            <a:r>
              <a:rPr lang="fr-FR" sz="2000" b="1" dirty="0">
                <a:solidFill>
                  <a:schemeClr val="accent1"/>
                </a:solidFill>
                <a:latin typeface="Smoolthan" panose="02000500000000000000" pitchFamily="2" charset="0"/>
              </a:rPr>
              <a:t>Mesures déjà prises</a:t>
            </a:r>
            <a:endParaRPr lang="fr-FR" sz="2000" b="1" dirty="0">
              <a:effectLst/>
              <a:latin typeface="Smoolthan" panose="02000500000000000000" pitchFamily="2" charset="0"/>
              <a:ea typeface="Calibri" panose="020F0502020204030204" pitchFamily="34" charset="0"/>
              <a:cs typeface="Times New Roman" panose="02020603050405020304" pitchFamily="18" charset="0"/>
            </a:endParaRPr>
          </a:p>
          <a:p>
            <a:pPr marL="457200" indent="-4572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Cellule psychologique : recueil sécurisé de la parole de l’enfant avec leur parent / soutien et accompagnement des familles </a:t>
            </a:r>
            <a:r>
              <a:rPr lang="fr-FR" sz="2000" i="1"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(avec l’AVEMA)</a:t>
            </a:r>
          </a:p>
          <a:p>
            <a:pPr marL="457200" lvl="0" indent="-4572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Permanences d’écoute familles sur l’organisation de l’activité </a:t>
            </a:r>
            <a:r>
              <a:rPr lang="fr-FR" sz="2000" i="1" dirty="0">
                <a:latin typeface="Smoolthan" panose="02000500000000000000" pitchFamily="2" charset="0"/>
                <a:ea typeface="Calibri" panose="020F0502020204030204" pitchFamily="34" charset="0"/>
                <a:cs typeface="Times New Roman" panose="02020603050405020304" pitchFamily="18" charset="0"/>
              </a:rPr>
              <a:t>: </a:t>
            </a:r>
            <a:r>
              <a:rPr lang="fr-FR" sz="2000" i="1" dirty="0">
                <a:solidFill>
                  <a:srgbClr val="0070C0"/>
                </a:solidFill>
                <a:effectLst/>
                <a:latin typeface="Smoolthan" panose="02000500000000000000"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directionanimation@alfa3a.org</a:t>
            </a:r>
            <a:r>
              <a:rPr lang="fr-FR" sz="2000" i="1" dirty="0">
                <a:solidFill>
                  <a:srgbClr val="0070C0"/>
                </a:solidFill>
                <a:latin typeface="Smoolthan" panose="02000500000000000000" pitchFamily="2" charset="0"/>
                <a:ea typeface="Calibri" panose="020F0502020204030204" pitchFamily="34" charset="0"/>
                <a:cs typeface="Times New Roman" panose="02020603050405020304" pitchFamily="18" charset="0"/>
              </a:rPr>
              <a:t> </a:t>
            </a:r>
            <a:r>
              <a:rPr lang="fr-FR" sz="2000" i="1"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et permanences de RDV à programmer</a:t>
            </a:r>
          </a:p>
          <a:p>
            <a:pPr marL="457200" lvl="0" indent="-4572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Accompagnement psychologique des équipes d’animation : </a:t>
            </a:r>
            <a:r>
              <a:rPr lang="fr-FR" sz="2000" i="1"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un responsable santé au travail (déjà intervenu sur site) et deux experts de </a:t>
            </a:r>
            <a:r>
              <a:rPr lang="fr-FR" sz="2000" i="1" dirty="0" err="1">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Grape</a:t>
            </a:r>
            <a:r>
              <a:rPr lang="fr-FR" sz="2000" i="1"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-Innovations programmée semaine prochaine</a:t>
            </a:r>
          </a:p>
          <a:p>
            <a:pPr marL="457200" lvl="0" indent="-457200">
              <a:lnSpc>
                <a:spcPct val="200000"/>
              </a:lnSpc>
              <a:buFont typeface="Wingdings" panose="05000000000000000000" pitchFamily="2" charset="2"/>
              <a:buChar char="§"/>
            </a:pPr>
            <a:r>
              <a:rPr lang="fr-FR" sz="2000" dirty="0">
                <a:effectLst/>
                <a:latin typeface="Smoolthan" panose="02000500000000000000" pitchFamily="2" charset="0"/>
                <a:ea typeface="Calibri" panose="020F0502020204030204" pitchFamily="34" charset="0"/>
                <a:cs typeface="Times New Roman" panose="02020603050405020304" pitchFamily="18" charset="0"/>
              </a:rPr>
              <a:t>Comité consultatif de parents </a:t>
            </a:r>
            <a:r>
              <a:rPr lang="fr-FR" sz="2000" i="1" dirty="0">
                <a:latin typeface="Smoolthan" panose="02000500000000000000" pitchFamily="2" charset="0"/>
                <a:ea typeface="Calibri" panose="020F0502020204030204" pitchFamily="34" charset="0"/>
                <a:cs typeface="Times New Roman" panose="02020603050405020304" pitchFamily="18" charset="0"/>
              </a:rPr>
              <a:t>: </a:t>
            </a:r>
            <a:r>
              <a:rPr lang="fr-FR" sz="2000"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rPr>
              <a:t>dès l’été 2026 </a:t>
            </a:r>
          </a:p>
          <a:p>
            <a:pPr marL="457200" lvl="0" indent="-457200">
              <a:lnSpc>
                <a:spcPct val="200000"/>
              </a:lnSpc>
              <a:buFont typeface="Wingdings" panose="05000000000000000000" pitchFamily="2" charset="2"/>
              <a:buChar char="§"/>
            </a:pPr>
            <a:r>
              <a:rPr lang="fr-FR" sz="2000" dirty="0">
                <a:latin typeface="Smoolthan" panose="02000500000000000000" pitchFamily="2" charset="0"/>
                <a:ea typeface="Calibri" panose="020F0502020204030204" pitchFamily="34" charset="0"/>
                <a:cs typeface="Times New Roman" panose="02020603050405020304" pitchFamily="18" charset="0"/>
              </a:rPr>
              <a:t>Visite programmée de tous les espaces d’accueils avec les familles </a:t>
            </a:r>
            <a:r>
              <a:rPr lang="fr-FR" sz="2000" i="1" dirty="0">
                <a:latin typeface="Smoolthan" panose="02000500000000000000" pitchFamily="2" charset="0"/>
                <a:ea typeface="Calibri" panose="020F0502020204030204" pitchFamily="34" charset="0"/>
                <a:cs typeface="Times New Roman" panose="02020603050405020304" pitchFamily="18" charset="0"/>
              </a:rPr>
              <a:t>: </a:t>
            </a:r>
            <a:r>
              <a:rPr lang="fr-FR" sz="2000" dirty="0">
                <a:solidFill>
                  <a:schemeClr val="tx2">
                    <a:lumMod val="75000"/>
                  </a:schemeClr>
                </a:solidFill>
                <a:latin typeface="Smoolthan" panose="02000500000000000000" pitchFamily="2" charset="0"/>
                <a:ea typeface="Calibri" panose="020F0502020204030204" pitchFamily="34" charset="0"/>
                <a:cs typeface="Times New Roman" panose="02020603050405020304" pitchFamily="18" charset="0"/>
              </a:rPr>
              <a:t> dès le 06/07</a:t>
            </a:r>
            <a:endParaRPr lang="fr-FR" sz="2000" dirty="0">
              <a:solidFill>
                <a:schemeClr val="tx2">
                  <a:lumMod val="75000"/>
                </a:schemeClr>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endParaRPr lang="fr-FR" sz="2000" dirty="0">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endParaRPr lang="fr-FR" sz="2000" dirty="0">
              <a:effectLst/>
              <a:latin typeface="Smoolthan"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14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BA3AA56-9D14-49C7-87D6-C938D541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752600" y="723900"/>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Cadre et procédure de recrutement</a:t>
            </a:r>
          </a:p>
        </p:txBody>
      </p:sp>
      <p:graphicFrame>
        <p:nvGraphicFramePr>
          <p:cNvPr id="7" name="Tableau 7">
            <a:extLst>
              <a:ext uri="{FF2B5EF4-FFF2-40B4-BE49-F238E27FC236}">
                <a16:creationId xmlns:a16="http://schemas.microsoft.com/office/drawing/2014/main" id="{2770879D-8267-4148-8F2F-1056B5AB7DD0}"/>
              </a:ext>
            </a:extLst>
          </p:cNvPr>
          <p:cNvGraphicFramePr>
            <a:graphicFrameLocks noGrp="1"/>
          </p:cNvGraphicFramePr>
          <p:nvPr>
            <p:extLst>
              <p:ext uri="{D42A27DB-BD31-4B8C-83A1-F6EECF244321}">
                <p14:modId xmlns:p14="http://schemas.microsoft.com/office/powerpoint/2010/main" val="1510959070"/>
              </p:ext>
            </p:extLst>
          </p:nvPr>
        </p:nvGraphicFramePr>
        <p:xfrm>
          <a:off x="1195614" y="1666545"/>
          <a:ext cx="15896772" cy="5794248"/>
        </p:xfrm>
        <a:graphic>
          <a:graphicData uri="http://schemas.openxmlformats.org/drawingml/2006/table">
            <a:tbl>
              <a:tblPr firstRow="1" bandRow="1">
                <a:tableStyleId>{5C22544A-7EE6-4342-B048-85BDC9FD1C3A}</a:tableStyleId>
              </a:tblPr>
              <a:tblGrid>
                <a:gridCol w="7110186">
                  <a:extLst>
                    <a:ext uri="{9D8B030D-6E8A-4147-A177-3AD203B41FA5}">
                      <a16:colId xmlns:a16="http://schemas.microsoft.com/office/drawing/2014/main" val="96909273"/>
                    </a:ext>
                  </a:extLst>
                </a:gridCol>
                <a:gridCol w="8786586">
                  <a:extLst>
                    <a:ext uri="{9D8B030D-6E8A-4147-A177-3AD203B41FA5}">
                      <a16:colId xmlns:a16="http://schemas.microsoft.com/office/drawing/2014/main" val="4040385526"/>
                    </a:ext>
                  </a:extLst>
                </a:gridCol>
              </a:tblGrid>
              <a:tr h="370840">
                <a:tc>
                  <a:txBody>
                    <a:bodyPr/>
                    <a:lstStyle/>
                    <a:p>
                      <a:pPr>
                        <a:lnSpc>
                          <a:spcPct val="115000"/>
                        </a:lnSpc>
                        <a:spcAft>
                          <a:spcPts val="1000"/>
                        </a:spcAft>
                      </a:pP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Process Alfa3a </a:t>
                      </a: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Une double validation pour tout recrutement</a:t>
                      </a:r>
                    </a:p>
                    <a:p>
                      <a:pPr marL="0" lvl="0" indent="0">
                        <a:lnSpc>
                          <a:spcPct val="115000"/>
                        </a:lnSpc>
                        <a:buFont typeface="Symbol" panose="05050102010706020507" pitchFamily="18" charset="2"/>
                        <a:buNone/>
                      </a:pPr>
                      <a:endPar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Un « Module de recrutement » Alfa3a, intégrant la validation du savoir être du candidat</a:t>
                      </a:r>
                    </a:p>
                    <a:p>
                      <a:pPr marL="0" lvl="0" indent="0">
                        <a:lnSpc>
                          <a:spcPct val="115000"/>
                        </a:lnSpc>
                        <a:buFont typeface="Symbol" panose="05050102010706020507" pitchFamily="18" charset="2"/>
                        <a:buNone/>
                      </a:pPr>
                      <a:endPar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Un extrait du casier judiciaire bulletin n° 3 exigé à l’embauche. Si non fourni par le salarié, embauche refusée.</a:t>
                      </a:r>
                    </a:p>
                    <a:p>
                      <a:pPr marL="0" lvl="0" indent="0">
                        <a:lnSpc>
                          <a:spcPct val="115000"/>
                        </a:lnSpc>
                        <a:buFont typeface="Symbol" panose="05050102010706020507" pitchFamily="18" charset="2"/>
                        <a:buNone/>
                      </a:pPr>
                      <a:endPar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Contrôle périodique du bulletin n° 2 : chaque embauche/saisie de salariés par périodes (tous les 2 mois) fait l’objet, depuis le 2 juin dernier, d’un contrôle automatisé par les services Départemental à la Jeunesse, à l’Engagement et aux Sports et par Alfa3a sur TAM (Téléprocédure Accueils de Mineurs) : </a:t>
                      </a:r>
                    </a:p>
                    <a:p>
                      <a:endParaRPr lang="fr-FR" b="0" dirty="0">
                        <a:solidFill>
                          <a:schemeClr val="tx1"/>
                        </a:solidFill>
                        <a:latin typeface="Smoolthan" panose="02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Process renforcé : </a:t>
                      </a:r>
                    </a:p>
                    <a:p>
                      <a:pPr>
                        <a:lnSpc>
                          <a:spcPct val="115000"/>
                        </a:lnSpc>
                        <a:spcAft>
                          <a:spcPts val="1000"/>
                        </a:spcAft>
                      </a:pPr>
                      <a:r>
                        <a:rPr lang="fr-FR" b="0" u="sng" dirty="0">
                          <a:solidFill>
                            <a:srgbClr val="FF0000"/>
                          </a:solidFill>
                          <a:effectLst/>
                          <a:latin typeface="Smoolthan" panose="02000500000000000000" pitchFamily="2" charset="0"/>
                          <a:ea typeface="Calibri" panose="020F0502020204030204" pitchFamily="34" charset="0"/>
                          <a:cs typeface="Times New Roman" panose="02020603050405020304" pitchFamily="18" charset="0"/>
                        </a:rPr>
                        <a:t>Effet immédiat : </a:t>
                      </a:r>
                      <a:endParaRPr lang="fr-FR" b="0" u="sng" dirty="0">
                        <a:solidFill>
                          <a:srgbClr val="FF0000"/>
                        </a:solidFill>
                        <a:latin typeface="Smoolthan" panose="02000500000000000000" pitchFamily="2"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15000"/>
                        </a:lnSpc>
                        <a:spcAft>
                          <a:spcPts val="1000"/>
                        </a:spcAft>
                        <a:buFont typeface="Symbol" panose="05050102010706020507" pitchFamily="18" charset="2"/>
                        <a:buChar char=""/>
                      </a:pPr>
                      <a:r>
                        <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Niveau de contrôle renforcé : tous les salariés (sans délais) et tout candidat (CEE y compris) devra fournir dès aujourd’hui une attestation d’honorabilité : </a:t>
                      </a:r>
                      <a:r>
                        <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https://www.service-public.gouv.fr/particuliers/vosdroits/R75685</a:t>
                      </a:r>
                      <a:endPar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15000"/>
                        </a:lnSpc>
                        <a:buFont typeface="Symbol" panose="05050102010706020507" pitchFamily="18" charset="2"/>
                        <a:buChar char=""/>
                      </a:pPr>
                      <a:r>
                        <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Un projet éducatif socle faisant référence à la Charte internationale des droits de l’enfant est décliné sur 2 supports : « La charte d’accueil de l’enfant et du jeune » et le document sur « La posture éducative des professionnels». Ils devront désormais être visées par les candidats retenus, affichées dans les ALSH et partagées en réunion d’équipe. </a:t>
                      </a:r>
                    </a:p>
                    <a:p>
                      <a:pPr marL="342900" lvl="0" indent="-342900" algn="l" defTabSz="914400" rtl="0" eaLnBrk="1" latinLnBrk="0" hangingPunct="1">
                        <a:lnSpc>
                          <a:spcPct val="115000"/>
                        </a:lnSpc>
                        <a:buFont typeface="Symbol" panose="05050102010706020507" pitchFamily="18" charset="2"/>
                        <a:buChar char=""/>
                      </a:pPr>
                      <a:endPar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fr-FR" b="0" u="sng" dirty="0">
                          <a:solidFill>
                            <a:srgbClr val="FF0000"/>
                          </a:solidFill>
                          <a:effectLst/>
                          <a:latin typeface="Smoolthan" panose="02000500000000000000" pitchFamily="2" charset="0"/>
                          <a:ea typeface="Calibri" panose="020F0502020204030204" pitchFamily="34" charset="0"/>
                          <a:cs typeface="Times New Roman" panose="02020603050405020304" pitchFamily="18" charset="0"/>
                        </a:rPr>
                        <a:t>A la rentrée : </a:t>
                      </a:r>
                      <a:endPar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15000"/>
                        </a:lnSpc>
                        <a:buFont typeface="Symbol" panose="05050102010706020507" pitchFamily="18" charset="2"/>
                        <a:buChar char=""/>
                      </a:pPr>
                      <a:r>
                        <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Déploiement de référents « protection de l’enfance » : référents sur la posture éducative et l’organisation sécurisante des ALSH </a:t>
                      </a:r>
                    </a:p>
                    <a:p>
                      <a:pPr marL="361950" lvl="0" indent="0" algn="l" defTabSz="914400" rtl="0" eaLnBrk="1" latinLnBrk="0" hangingPunct="1">
                        <a:lnSpc>
                          <a:spcPct val="115000"/>
                        </a:lnSpc>
                        <a:buFont typeface="Symbol" panose="05050102010706020507" pitchFamily="18" charset="2"/>
                        <a:buNone/>
                      </a:pPr>
                      <a:r>
                        <a:rPr lang="fr-FR" sz="1800" b="0" kern="120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AFOCAL-Alfa3a formera sur 3 Journées un réseau de référents certifiés à Divonne sur les 5 sites.</a:t>
                      </a:r>
                    </a:p>
                    <a:p>
                      <a:endParaRPr lang="fr-FR" b="0" dirty="0">
                        <a:solidFill>
                          <a:schemeClr val="tx1"/>
                        </a:solidFill>
                        <a:latin typeface="Smoolthan" panose="02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74311"/>
                  </a:ext>
                </a:extLst>
              </a:tr>
            </a:tbl>
          </a:graphicData>
        </a:graphic>
      </p:graphicFrame>
    </p:spTree>
    <p:extLst>
      <p:ext uri="{BB962C8B-B14F-4D97-AF65-F5344CB8AC3E}">
        <p14:creationId xmlns:p14="http://schemas.microsoft.com/office/powerpoint/2010/main" val="181409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43414B6-5C03-4571-9D1E-AF3A25D3F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752600" y="799657"/>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Exigences réaffirmées de la posture professionnelle</a:t>
            </a:r>
          </a:p>
        </p:txBody>
      </p:sp>
      <p:sp>
        <p:nvSpPr>
          <p:cNvPr id="7" name="ZoneTexte 6">
            <a:extLst>
              <a:ext uri="{FF2B5EF4-FFF2-40B4-BE49-F238E27FC236}">
                <a16:creationId xmlns:a16="http://schemas.microsoft.com/office/drawing/2014/main" id="{52E77DE1-A9DB-425C-A5D3-54C9F17263A5}"/>
              </a:ext>
            </a:extLst>
          </p:cNvPr>
          <p:cNvSpPr txBox="1"/>
          <p:nvPr/>
        </p:nvSpPr>
        <p:spPr>
          <a:xfrm>
            <a:off x="1200150" y="2365141"/>
            <a:ext cx="16344900" cy="3704540"/>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fr-FR" sz="1800" dirty="0">
                <a:effectLst/>
                <a:latin typeface="Smoolthan" panose="02000500000000000000" pitchFamily="2" charset="0"/>
                <a:ea typeface="Calibri" panose="020F0502020204030204" pitchFamily="34" charset="0"/>
                <a:cs typeface="Times New Roman" panose="02020603050405020304" pitchFamily="18" charset="0"/>
              </a:rPr>
              <a:t>Formation sur la prévention des violences faites aux enfants : une formation a été organisée sur site le 10 mars 2026 pour tous les animateurs de Divonne-Les-Bains sur « La posture éducative et organisation sécurisante. Comprendre, repérer et lutter contre la pédo-criminalité et les violences éducatives ordinaires ». La procédure d’alerte et de signalement est détaillée avec renvoi sur les institutions habilitées à traiter les situations.</a:t>
            </a:r>
          </a:p>
          <a:p>
            <a:pPr lvl="0">
              <a:lnSpc>
                <a:spcPct val="115000"/>
              </a:lnSpc>
            </a:pP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fr-FR" sz="1800" dirty="0">
                <a:effectLst/>
                <a:latin typeface="Smoolthan" panose="02000500000000000000" pitchFamily="2" charset="0"/>
                <a:ea typeface="Calibri" panose="020F0502020204030204" pitchFamily="34" charset="0"/>
                <a:cs typeface="Times New Roman" panose="02020603050405020304" pitchFamily="18" charset="0"/>
              </a:rPr>
              <a:t>Signature le 22 avril d’une charte de partenariat avec la Fondation Orange sur la Cybercriminalité et la prévention de l’addiction aux écrans : ateliers animés avec les enfants. </a:t>
            </a:r>
          </a:p>
          <a:p>
            <a:pPr lvl="0">
              <a:lnSpc>
                <a:spcPct val="115000"/>
              </a:lnSpc>
            </a:pPr>
            <a:r>
              <a:rPr lang="fr-FR" dirty="0">
                <a:latin typeface="Smoolthan" panose="02000500000000000000" pitchFamily="2" charset="0"/>
                <a:ea typeface="Calibri" panose="020F0502020204030204" pitchFamily="34" charset="0"/>
                <a:cs typeface="Times New Roman" panose="02020603050405020304" pitchFamily="18" charset="0"/>
              </a:rPr>
              <a:t>	</a:t>
            </a:r>
            <a:r>
              <a:rPr lang="fr-FR" sz="1800" u="sng" dirty="0">
                <a:effectLst/>
                <a:latin typeface="Smoolthan" panose="02000500000000000000" pitchFamily="2" charset="0"/>
                <a:ea typeface="Calibri" panose="020F0502020204030204" pitchFamily="34" charset="0"/>
                <a:cs typeface="Times New Roman" panose="02020603050405020304" pitchFamily="18" charset="0"/>
              </a:rPr>
              <a:t>Objectif</a:t>
            </a:r>
            <a:r>
              <a:rPr lang="fr-FR" sz="1800" dirty="0">
                <a:effectLst/>
                <a:latin typeface="Smoolthan" panose="02000500000000000000" pitchFamily="2" charset="0"/>
                <a:ea typeface="Calibri" panose="020F0502020204030204" pitchFamily="34" charset="0"/>
                <a:cs typeface="Times New Roman" panose="02020603050405020304" pitchFamily="18" charset="0"/>
              </a:rPr>
              <a:t> : sensibiliser les enfants aux risques</a:t>
            </a:r>
          </a:p>
          <a:p>
            <a:pPr lvl="0">
              <a:lnSpc>
                <a:spcPct val="115000"/>
              </a:lnSpc>
            </a:pP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fr-FR" sz="1800" dirty="0">
                <a:effectLst/>
                <a:latin typeface="Smoolthan" panose="02000500000000000000" pitchFamily="2" charset="0"/>
                <a:ea typeface="Calibri" panose="020F0502020204030204" pitchFamily="34" charset="0"/>
                <a:cs typeface="Times New Roman" panose="02020603050405020304" pitchFamily="18" charset="0"/>
              </a:rPr>
              <a:t>Affichage </a:t>
            </a:r>
            <a:r>
              <a:rPr lang="fr-FR" dirty="0">
                <a:latin typeface="Smoolthan" panose="02000500000000000000" pitchFamily="2" charset="0"/>
                <a:ea typeface="Calibri" panose="020F0502020204030204" pitchFamily="34" charset="0"/>
                <a:cs typeface="Times New Roman" panose="02020603050405020304" pitchFamily="18" charset="0"/>
              </a:rPr>
              <a:t>de la </a:t>
            </a:r>
            <a:r>
              <a:rPr lang="fr-FR" sz="1800" dirty="0">
                <a:effectLst/>
                <a:latin typeface="Smoolthan" panose="02000500000000000000" pitchFamily="2" charset="0"/>
                <a:ea typeface="Calibri" panose="020F0502020204030204" pitchFamily="34" charset="0"/>
                <a:cs typeface="Times New Roman" panose="02020603050405020304" pitchFamily="18" charset="0"/>
              </a:rPr>
              <a:t>nouvelle charte Alfa3a de vigilance et de protection de l’enfant, complémentaire aux formations déployées sur la prévention des violences éducatives ordinaires faites aux enfants.</a:t>
            </a:r>
          </a:p>
          <a:p>
            <a:pPr marL="342900" indent="-342900">
              <a:lnSpc>
                <a:spcPct val="115000"/>
              </a:lnSpc>
              <a:spcAft>
                <a:spcPts val="1000"/>
              </a:spcAft>
              <a:buFont typeface="Arial" panose="020B0604020202020204" pitchFamily="34" charset="0"/>
              <a:buChar char="•"/>
            </a:pPr>
            <a:r>
              <a:rPr lang="fr-FR" dirty="0">
                <a:latin typeface="Smoolthan" panose="02000500000000000000" pitchFamily="2" charset="0"/>
                <a:ea typeface="Calibri" panose="020F0502020204030204" pitchFamily="34" charset="0"/>
                <a:cs typeface="Times New Roman" panose="02020603050405020304" pitchFamily="18" charset="0"/>
              </a:rPr>
              <a:t>Diffusion le 22/06/2026 d’une note de cadrage rappelant les recommandations et le cadre sécurisant attendu dans nos ALSH</a:t>
            </a:r>
            <a:endParaRPr lang="fr-FR" dirty="0">
              <a:effectLst/>
              <a:latin typeface="Smoolthan" panose="02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14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FD08F4F-CFF6-4DFD-AE13-AE626A90F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9" y="1286"/>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752600" y="799657"/>
            <a:ext cx="15240000" cy="861774"/>
          </a:xfrm>
          <a:prstGeom prst="rect">
            <a:avLst/>
          </a:prstGeom>
          <a:noFill/>
        </p:spPr>
        <p:txBody>
          <a:bodyPr wrap="square" rtlCol="0">
            <a:spAutoFit/>
          </a:bodyPr>
          <a:lstStyle/>
          <a:p>
            <a:r>
              <a:rPr lang="fr-FR" sz="5000" b="1">
                <a:solidFill>
                  <a:schemeClr val="accent1"/>
                </a:solidFill>
                <a:latin typeface="Smoolthan" panose="02000500000000000000" pitchFamily="2" charset="0"/>
              </a:rPr>
              <a:t>Organisation sécurisante de l’équipe</a:t>
            </a:r>
            <a:endParaRPr lang="fr-FR" sz="5000" b="1" dirty="0">
              <a:solidFill>
                <a:schemeClr val="accent1"/>
              </a:solidFill>
              <a:latin typeface="Smoolthan" panose="02000500000000000000" pitchFamily="2" charset="0"/>
            </a:endParaRPr>
          </a:p>
        </p:txBody>
      </p:sp>
      <p:graphicFrame>
        <p:nvGraphicFramePr>
          <p:cNvPr id="6" name="Tableau 7">
            <a:extLst>
              <a:ext uri="{FF2B5EF4-FFF2-40B4-BE49-F238E27FC236}">
                <a16:creationId xmlns:a16="http://schemas.microsoft.com/office/drawing/2014/main" id="{1F717645-0C03-4D9E-AABC-31F3CC746010}"/>
              </a:ext>
            </a:extLst>
          </p:cNvPr>
          <p:cNvGraphicFramePr>
            <a:graphicFrameLocks noGrp="1"/>
          </p:cNvGraphicFramePr>
          <p:nvPr>
            <p:extLst>
              <p:ext uri="{D42A27DB-BD31-4B8C-83A1-F6EECF244321}">
                <p14:modId xmlns:p14="http://schemas.microsoft.com/office/powerpoint/2010/main" val="1139329999"/>
              </p:ext>
            </p:extLst>
          </p:nvPr>
        </p:nvGraphicFramePr>
        <p:xfrm>
          <a:off x="5059538" y="1722657"/>
          <a:ext cx="12192000" cy="572871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292714901"/>
                    </a:ext>
                  </a:extLst>
                </a:gridCol>
                <a:gridCol w="6096000">
                  <a:extLst>
                    <a:ext uri="{9D8B030D-6E8A-4147-A177-3AD203B41FA5}">
                      <a16:colId xmlns:a16="http://schemas.microsoft.com/office/drawing/2014/main" val="3510609415"/>
                    </a:ext>
                  </a:extLst>
                </a:gridCol>
              </a:tblGrid>
              <a:tr h="2057400">
                <a:tc>
                  <a:txBody>
                    <a:bodyPr/>
                    <a:lstStyle/>
                    <a:p>
                      <a:pPr>
                        <a:lnSpc>
                          <a:spcPct val="115000"/>
                        </a:lnSpc>
                        <a:spcAft>
                          <a:spcPts val="1000"/>
                        </a:spcAft>
                      </a:pP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Organisation d’équipe actuelle </a:t>
                      </a: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1 responsable de territoire</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1 coordination multisites</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1 direction par ALSH : Guy de Maupassant, </a:t>
                      </a:r>
                      <a:r>
                        <a:rPr lang="fr-FR" b="0" dirty="0" err="1">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Arbère</a:t>
                      </a: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 Arc en Ciel, l’Ecole maternelle du Centre, Espace jeunes</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Des référents par tranche d’âges : primaires et maternels</a:t>
                      </a:r>
                    </a:p>
                    <a:p>
                      <a:pPr marL="342900" lvl="0" indent="-342900">
                        <a:lnSpc>
                          <a:spcPct val="115000"/>
                        </a:lnSpc>
                        <a:buFont typeface="Symbol" panose="05050102010706020507" pitchFamily="18"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Des animateurs BAFD, CP JEPS et BP JEPS, BAFA </a:t>
                      </a:r>
                    </a:p>
                    <a:p>
                      <a:pPr marL="457200">
                        <a:lnSpc>
                          <a:spcPct val="115000"/>
                        </a:lnSpc>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 </a:t>
                      </a:r>
                    </a:p>
                    <a:p>
                      <a:pPr marL="457200">
                        <a:lnSpc>
                          <a:spcPct val="115000"/>
                        </a:lnSpc>
                        <a:spcAft>
                          <a:spcPts val="1000"/>
                        </a:spcAft>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A Divonne Les Bains, taux de diplômés 73%</a:t>
                      </a:r>
                      <a:endParaRPr lang="fr-FR" b="0" dirty="0">
                        <a:latin typeface="Smoolthan" panose="02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Organisation d’équipe renforcée dès </a:t>
                      </a:r>
                      <a:r>
                        <a:rPr lang="fr-FR" b="0" u="sng" dirty="0">
                          <a:solidFill>
                            <a:srgbClr val="FF0000"/>
                          </a:solidFill>
                          <a:effectLst/>
                          <a:latin typeface="Smoolthan" panose="02000500000000000000" pitchFamily="2" charset="0"/>
                          <a:ea typeface="Calibri" panose="020F0502020204030204" pitchFamily="34" charset="0"/>
                          <a:cs typeface="Times New Roman" panose="02020603050405020304" pitchFamily="18" charset="0"/>
                        </a:rPr>
                        <a:t>juillet 2026 </a:t>
                      </a: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 </a:t>
                      </a:r>
                    </a:p>
                    <a:p>
                      <a:pPr marL="342900" lvl="0" indent="-342900">
                        <a:lnSpc>
                          <a:spcPct val="115000"/>
                        </a:lnSpc>
                        <a:buFont typeface="Wingdings" panose="05000000000000000000" pitchFamily="2" charset="2"/>
                        <a:buChar char=""/>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Surencadrement pour permettre aux directeurs et référents d’avoir un suivi avec les animateurs auprès des enfants, notamment sur les temps d’accueil de départ le matin et le soir, pour renforcer la communication aux familles.</a:t>
                      </a:r>
                    </a:p>
                    <a:p>
                      <a:pPr lvl="0">
                        <a:lnSpc>
                          <a:spcPct val="115000"/>
                        </a:lnSpc>
                      </a:pPr>
                      <a:endPar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228600">
                        <a:lnSpc>
                          <a:spcPct val="115000"/>
                        </a:lnSpc>
                      </a:pPr>
                      <a:r>
                        <a:rPr lang="fr-FR" b="0" u="sng"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Concrètement</a:t>
                      </a: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 : Lancement </a:t>
                      </a:r>
                      <a:r>
                        <a:rPr lang="fr-FR" b="0" u="sng" dirty="0">
                          <a:solidFill>
                            <a:srgbClr val="FF0000"/>
                          </a:solidFill>
                          <a:effectLst/>
                          <a:latin typeface="Smoolthan" panose="02000500000000000000" pitchFamily="2" charset="0"/>
                          <a:ea typeface="Calibri" panose="020F0502020204030204" pitchFamily="34" charset="0"/>
                          <a:cs typeface="Times New Roman" panose="02020603050405020304" pitchFamily="18" charset="0"/>
                        </a:rPr>
                        <a:t>dès à présent </a:t>
                      </a: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du recrutement d’animateurs en renfort sur les 4 sites, </a:t>
                      </a:r>
                    </a:p>
                    <a:p>
                      <a:pPr marL="228600">
                        <a:lnSpc>
                          <a:spcPct val="115000"/>
                        </a:lnSpc>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1 animateur par structure en plus de l’encadrement actuel.</a:t>
                      </a:r>
                    </a:p>
                    <a:p>
                      <a:pPr marL="228600">
                        <a:lnSpc>
                          <a:spcPct val="115000"/>
                        </a:lnSpc>
                      </a:pPr>
                      <a:endPar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Sur tous les espaces d’accueil des enfants : ne pas laisser un animateur seul avec un enfant</a:t>
                      </a:r>
                    </a:p>
                    <a:p>
                      <a:pPr marL="342900" lvl="0" indent="-342900">
                        <a:lnSpc>
                          <a:spcPct val="115000"/>
                        </a:lnSpc>
                        <a:buFont typeface="+mj-lt"/>
                        <a:buAutoNum type="arabicPeriod"/>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Sur les temps de transition d’un lieu à un autre</a:t>
                      </a:r>
                    </a:p>
                    <a:p>
                      <a:pPr marL="342900" lvl="0" indent="-342900">
                        <a:lnSpc>
                          <a:spcPct val="115000"/>
                        </a:lnSpc>
                        <a:buFont typeface="+mj-lt"/>
                        <a:buAutoNum type="arabicPeriod"/>
                      </a:pPr>
                      <a:r>
                        <a:rPr lang="fr-FR" b="0" dirty="0">
                          <a:solidFill>
                            <a:schemeClr val="tx1"/>
                          </a:solidFill>
                          <a:effectLst/>
                          <a:latin typeface="Smoolthan" panose="02000500000000000000" pitchFamily="2" charset="0"/>
                          <a:ea typeface="Calibri" panose="020F0502020204030204" pitchFamily="34" charset="0"/>
                          <a:cs typeface="Times New Roman" panose="02020603050405020304" pitchFamily="18" charset="0"/>
                        </a:rPr>
                        <a:t>Sur les temps forts : siestes, soins, repas, passage aux toilettes</a:t>
                      </a:r>
                    </a:p>
                    <a:p>
                      <a:endParaRPr lang="fr-FR" b="0" dirty="0">
                        <a:latin typeface="Smoolthan" panose="02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342776"/>
                  </a:ext>
                </a:extLst>
              </a:tr>
            </a:tbl>
          </a:graphicData>
        </a:graphic>
      </p:graphicFrame>
      <p:graphicFrame>
        <p:nvGraphicFramePr>
          <p:cNvPr id="10" name="Tableau 9">
            <a:extLst>
              <a:ext uri="{FF2B5EF4-FFF2-40B4-BE49-F238E27FC236}">
                <a16:creationId xmlns:a16="http://schemas.microsoft.com/office/drawing/2014/main" id="{3A4F48B2-0F4B-40C6-9773-782E9DA53823}"/>
              </a:ext>
            </a:extLst>
          </p:cNvPr>
          <p:cNvGraphicFramePr>
            <a:graphicFrameLocks noGrp="1" noChangeAspect="1"/>
          </p:cNvGraphicFramePr>
          <p:nvPr>
            <p:extLst>
              <p:ext uri="{D42A27DB-BD31-4B8C-83A1-F6EECF244321}">
                <p14:modId xmlns:p14="http://schemas.microsoft.com/office/powerpoint/2010/main" val="4069907280"/>
              </p:ext>
            </p:extLst>
          </p:nvPr>
        </p:nvGraphicFramePr>
        <p:xfrm>
          <a:off x="2591850" y="5552193"/>
          <a:ext cx="5962552" cy="3798360"/>
        </p:xfrm>
        <a:graphic>
          <a:graphicData uri="http://schemas.openxmlformats.org/drawingml/2006/table">
            <a:tbl>
              <a:tblPr firstRow="1" firstCol="1" bandRow="1">
                <a:tableStyleId>{00A15C55-8517-42AA-B614-E9B94910E393}</a:tableStyleId>
              </a:tblPr>
              <a:tblGrid>
                <a:gridCol w="1663239">
                  <a:extLst>
                    <a:ext uri="{9D8B030D-6E8A-4147-A177-3AD203B41FA5}">
                      <a16:colId xmlns:a16="http://schemas.microsoft.com/office/drawing/2014/main" val="3163213904"/>
                    </a:ext>
                  </a:extLst>
                </a:gridCol>
                <a:gridCol w="1145437">
                  <a:extLst>
                    <a:ext uri="{9D8B030D-6E8A-4147-A177-3AD203B41FA5}">
                      <a16:colId xmlns:a16="http://schemas.microsoft.com/office/drawing/2014/main" val="2982519141"/>
                    </a:ext>
                  </a:extLst>
                </a:gridCol>
                <a:gridCol w="1051292">
                  <a:extLst>
                    <a:ext uri="{9D8B030D-6E8A-4147-A177-3AD203B41FA5}">
                      <a16:colId xmlns:a16="http://schemas.microsoft.com/office/drawing/2014/main" val="667035935"/>
                    </a:ext>
                  </a:extLst>
                </a:gridCol>
                <a:gridCol w="1051292">
                  <a:extLst>
                    <a:ext uri="{9D8B030D-6E8A-4147-A177-3AD203B41FA5}">
                      <a16:colId xmlns:a16="http://schemas.microsoft.com/office/drawing/2014/main" val="2671665113"/>
                    </a:ext>
                  </a:extLst>
                </a:gridCol>
                <a:gridCol w="1051292">
                  <a:extLst>
                    <a:ext uri="{9D8B030D-6E8A-4147-A177-3AD203B41FA5}">
                      <a16:colId xmlns:a16="http://schemas.microsoft.com/office/drawing/2014/main" val="751077772"/>
                    </a:ext>
                  </a:extLst>
                </a:gridCol>
              </a:tblGrid>
              <a:tr h="633060">
                <a:tc>
                  <a:txBody>
                    <a:bodyPr/>
                    <a:lstStyle/>
                    <a:p>
                      <a:pPr algn="ctr">
                        <a:lnSpc>
                          <a:spcPct val="115000"/>
                        </a:lnSpc>
                      </a:pPr>
                      <a:endParaRPr lang="fr-FR" sz="1800" dirty="0">
                        <a:effectLst/>
                        <a:latin typeface="Smoolthan" panose="02000500000000000000" pitchFamily="2" charset="0"/>
                      </a:endParaRPr>
                    </a:p>
                  </a:txBody>
                  <a:tcPr marL="68580" marR="68580" marT="0" marB="0" anchor="ctr"/>
                </a:tc>
                <a:tc>
                  <a:txBody>
                    <a:bodyPr/>
                    <a:lstStyle/>
                    <a:p>
                      <a:pPr algn="ctr">
                        <a:lnSpc>
                          <a:spcPct val="115000"/>
                        </a:lnSpc>
                        <a:spcAft>
                          <a:spcPts val="1000"/>
                        </a:spcAft>
                      </a:pPr>
                      <a:r>
                        <a:rPr lang="fr-FR" sz="1800" dirty="0">
                          <a:effectLst/>
                        </a:rPr>
                        <a:t>Non diplômés</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rPr>
                        <a:t>Stagiaires</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BAFA</a:t>
                      </a:r>
                    </a:p>
                  </a:txBody>
                  <a:tcPr marL="68580" marR="68580" marT="0" marB="0" anchor="ctr"/>
                </a:tc>
                <a:tc>
                  <a:txBody>
                    <a:bodyPr/>
                    <a:lstStyle/>
                    <a:p>
                      <a:pPr algn="ctr">
                        <a:lnSpc>
                          <a:spcPct val="115000"/>
                        </a:lnSpc>
                        <a:spcAft>
                          <a:spcPts val="1000"/>
                        </a:spcAft>
                      </a:pPr>
                      <a:r>
                        <a:rPr lang="fr-FR" sz="1800" dirty="0">
                          <a:effectLst/>
                        </a:rPr>
                        <a:t>Diplômés</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8826268"/>
                  </a:ext>
                </a:extLst>
              </a:tr>
              <a:tr h="633060">
                <a:tc>
                  <a:txBody>
                    <a:bodyPr/>
                    <a:lstStyle/>
                    <a:p>
                      <a:pPr algn="ctr">
                        <a:lnSpc>
                          <a:spcPct val="115000"/>
                        </a:lnSpc>
                        <a:spcAft>
                          <a:spcPts val="1000"/>
                        </a:spcAft>
                      </a:pPr>
                      <a:r>
                        <a:rPr lang="fr-FR" sz="1800" dirty="0">
                          <a:effectLst/>
                        </a:rPr>
                        <a:t>Arc-en-ciel et Maternelle</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6</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12</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6894289"/>
                  </a:ext>
                </a:extLst>
              </a:tr>
              <a:tr h="633060">
                <a:tc>
                  <a:txBody>
                    <a:bodyPr/>
                    <a:lstStyle/>
                    <a:p>
                      <a:pPr algn="ctr">
                        <a:lnSpc>
                          <a:spcPct val="115000"/>
                        </a:lnSpc>
                        <a:spcAft>
                          <a:spcPts val="1000"/>
                        </a:spcAft>
                      </a:pPr>
                      <a:r>
                        <a:rPr lang="fr-FR" sz="1800" dirty="0">
                          <a:effectLst/>
                        </a:rPr>
                        <a:t>Guy de Maupassant</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2</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5</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9</a:t>
                      </a:r>
                    </a:p>
                  </a:txBody>
                  <a:tcPr marL="68580" marR="68580" marT="0" marB="0" anchor="ctr"/>
                </a:tc>
                <a:extLst>
                  <a:ext uri="{0D108BD9-81ED-4DB2-BD59-A6C34878D82A}">
                    <a16:rowId xmlns:a16="http://schemas.microsoft.com/office/drawing/2014/main" val="144147007"/>
                  </a:ext>
                </a:extLst>
              </a:tr>
              <a:tr h="633060">
                <a:tc>
                  <a:txBody>
                    <a:bodyPr/>
                    <a:lstStyle/>
                    <a:p>
                      <a:pPr algn="ctr">
                        <a:lnSpc>
                          <a:spcPct val="115000"/>
                        </a:lnSpc>
                        <a:spcAft>
                          <a:spcPts val="1000"/>
                        </a:spcAft>
                      </a:pPr>
                      <a:r>
                        <a:rPr lang="fr-FR" sz="1800">
                          <a:effectLst/>
                        </a:rPr>
                        <a:t>Arbère</a:t>
                      </a:r>
                      <a:endParaRPr lang="fr-FR" sz="180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6</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3</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5</a:t>
                      </a: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10</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4706243"/>
                  </a:ext>
                </a:extLst>
              </a:tr>
              <a:tr h="633060">
                <a:tc>
                  <a:txBody>
                    <a:bodyPr/>
                    <a:lstStyle/>
                    <a:p>
                      <a:pPr algn="ctr">
                        <a:lnSpc>
                          <a:spcPct val="115000"/>
                        </a:lnSpc>
                        <a:spcAft>
                          <a:spcPts val="1000"/>
                        </a:spcAft>
                      </a:pPr>
                      <a:r>
                        <a:rPr lang="fr-FR" sz="1800">
                          <a:effectLst/>
                        </a:rPr>
                        <a:t>Espace Jeunes</a:t>
                      </a:r>
                      <a:endParaRPr lang="fr-FR" sz="180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0</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0</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1000"/>
                        </a:spcAft>
                      </a:pPr>
                      <a:r>
                        <a:rPr lang="fr-FR" sz="1800" dirty="0">
                          <a:effectLst/>
                          <a:latin typeface="Smoolthan" panose="02000500000000000000" pitchFamily="2" charset="0"/>
                        </a:rPr>
                        <a:t>2</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9123367"/>
                  </a:ext>
                </a:extLst>
              </a:tr>
              <a:tr h="633060">
                <a:tc>
                  <a:txBody>
                    <a:bodyPr/>
                    <a:lstStyle/>
                    <a:p>
                      <a:pPr algn="ctr">
                        <a:lnSpc>
                          <a:spcPct val="115000"/>
                        </a:lnSpc>
                        <a:spcAft>
                          <a:spcPts val="1000"/>
                        </a:spcAft>
                      </a:pPr>
                      <a:r>
                        <a:rPr lang="fr-FR" sz="1800" dirty="0">
                          <a:effectLst/>
                        </a:rPr>
                        <a:t>Cumul</a:t>
                      </a:r>
                      <a:endParaRPr lang="fr-FR" sz="1800"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b="1" dirty="0">
                          <a:effectLst/>
                          <a:latin typeface="Smoolthan" panose="02000500000000000000" pitchFamily="2" charset="0"/>
                          <a:ea typeface="Calibri" panose="020F0502020204030204" pitchFamily="34" charset="0"/>
                          <a:cs typeface="Times New Roman" panose="02020603050405020304" pitchFamily="18" charset="0"/>
                        </a:rPr>
                        <a:t>14</a:t>
                      </a:r>
                    </a:p>
                  </a:txBody>
                  <a:tcPr marL="68580" marR="68580" marT="0" marB="0" anchor="ctr"/>
                </a:tc>
                <a:tc>
                  <a:txBody>
                    <a:bodyPr/>
                    <a:lstStyle/>
                    <a:p>
                      <a:pPr algn="ctr">
                        <a:lnSpc>
                          <a:spcPct val="115000"/>
                        </a:lnSpc>
                        <a:spcAft>
                          <a:spcPts val="1000"/>
                        </a:spcAft>
                      </a:pPr>
                      <a:r>
                        <a:rPr lang="fr-FR" sz="1800" b="1" dirty="0">
                          <a:effectLst/>
                        </a:rPr>
                        <a:t>14</a:t>
                      </a:r>
                      <a:endParaRPr lang="fr-FR" sz="1800" b="1" dirty="0">
                        <a:effectLst/>
                        <a:latin typeface="Smoolthan" panose="02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800" b="1" dirty="0">
                          <a:effectLst/>
                          <a:latin typeface="Smoolthan" panose="02000500000000000000" pitchFamily="2" charset="0"/>
                          <a:ea typeface="Calibri" panose="020F0502020204030204" pitchFamily="34" charset="0"/>
                          <a:cs typeface="Times New Roman" panose="02020603050405020304" pitchFamily="18" charset="0"/>
                        </a:rPr>
                        <a:t>26</a:t>
                      </a:r>
                    </a:p>
                  </a:txBody>
                  <a:tcPr marL="68580" marR="68580" marT="0" marB="0" anchor="ctr"/>
                </a:tc>
                <a:tc>
                  <a:txBody>
                    <a:bodyPr/>
                    <a:lstStyle/>
                    <a:p>
                      <a:pPr algn="ctr">
                        <a:lnSpc>
                          <a:spcPct val="115000"/>
                        </a:lnSpc>
                        <a:spcAft>
                          <a:spcPts val="1000"/>
                        </a:spcAft>
                      </a:pPr>
                      <a:r>
                        <a:rPr lang="fr-FR" sz="1800" b="1" dirty="0">
                          <a:effectLst/>
                          <a:latin typeface="Smoolthan" panose="02000500000000000000" pitchFamily="2" charset="0"/>
                          <a:ea typeface="Calibri" panose="020F0502020204030204" pitchFamily="34" charset="0"/>
                          <a:cs typeface="Times New Roman" panose="02020603050405020304" pitchFamily="18" charset="0"/>
                        </a:rPr>
                        <a:t>33</a:t>
                      </a:r>
                    </a:p>
                  </a:txBody>
                  <a:tcPr marL="68580" marR="68580" marT="0" marB="0" anchor="ctr"/>
                </a:tc>
                <a:extLst>
                  <a:ext uri="{0D108BD9-81ED-4DB2-BD59-A6C34878D82A}">
                    <a16:rowId xmlns:a16="http://schemas.microsoft.com/office/drawing/2014/main" val="4052272034"/>
                  </a:ext>
                </a:extLst>
              </a:tr>
            </a:tbl>
          </a:graphicData>
        </a:graphic>
      </p:graphicFrame>
      <p:sp>
        <p:nvSpPr>
          <p:cNvPr id="12" name="ZoneTexte 11">
            <a:extLst>
              <a:ext uri="{FF2B5EF4-FFF2-40B4-BE49-F238E27FC236}">
                <a16:creationId xmlns:a16="http://schemas.microsoft.com/office/drawing/2014/main" id="{963B95B6-01A1-49E5-890B-F1B0DC306555}"/>
              </a:ext>
            </a:extLst>
          </p:cNvPr>
          <p:cNvSpPr txBox="1"/>
          <p:nvPr/>
        </p:nvSpPr>
        <p:spPr>
          <a:xfrm>
            <a:off x="492531" y="2095500"/>
            <a:ext cx="3632330" cy="1477328"/>
          </a:xfrm>
          <a:prstGeom prst="rect">
            <a:avLst/>
          </a:prstGeom>
          <a:noFill/>
          <a:ln>
            <a:noFill/>
          </a:ln>
        </p:spPr>
        <p:txBody>
          <a:bodyPr wrap="square" rtlCol="0">
            <a:spAutoFit/>
          </a:bodyPr>
          <a:lstStyle/>
          <a:p>
            <a:r>
              <a:rPr lang="fr-FR" dirty="0">
                <a:effectLst/>
                <a:latin typeface="Smoolthan" panose="02000500000000000000" pitchFamily="2" charset="0"/>
                <a:ea typeface="Calibri" panose="020F0502020204030204" pitchFamily="34" charset="0"/>
                <a:cs typeface="Times New Roman" panose="02020603050405020304" pitchFamily="18" charset="0"/>
              </a:rPr>
              <a:t>Exigence règlementaire DDJES : 50 % du personnel d’animation doit être diplômé BAFA ou  BPJEPS</a:t>
            </a:r>
          </a:p>
          <a:p>
            <a:endParaRPr lang="fr-FR" dirty="0"/>
          </a:p>
        </p:txBody>
      </p:sp>
    </p:spTree>
    <p:extLst>
      <p:ext uri="{BB962C8B-B14F-4D97-AF65-F5344CB8AC3E}">
        <p14:creationId xmlns:p14="http://schemas.microsoft.com/office/powerpoint/2010/main" val="420728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223416C-435E-4AD8-B7D7-F84615687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Freeform 3"/>
          <p:cNvSpPr/>
          <p:nvPr/>
        </p:nvSpPr>
        <p:spPr>
          <a:xfrm>
            <a:off x="12049265" y="4902483"/>
            <a:ext cx="10159525" cy="10159525"/>
          </a:xfrm>
          <a:custGeom>
            <a:avLst/>
            <a:gdLst/>
            <a:ahLst/>
            <a:cxnLst/>
            <a:rect l="l" t="t" r="r" b="b"/>
            <a:pathLst>
              <a:path w="10159525" h="10159525">
                <a:moveTo>
                  <a:pt x="0" y="0"/>
                </a:moveTo>
                <a:lnTo>
                  <a:pt x="10159525" y="0"/>
                </a:lnTo>
                <a:lnTo>
                  <a:pt x="10159525" y="10159525"/>
                </a:lnTo>
                <a:lnTo>
                  <a:pt x="0" y="10159525"/>
                </a:lnTo>
                <a:lnTo>
                  <a:pt x="0" y="0"/>
                </a:lnTo>
                <a:close/>
              </a:path>
            </a:pathLst>
          </a:custGeom>
          <a:blipFill>
            <a:blip r:embed="rId3"/>
            <a:stretch>
              <a:fillRect/>
            </a:stretch>
          </a:blipFill>
        </p:spPr>
      </p:sp>
      <p:sp>
        <p:nvSpPr>
          <p:cNvPr id="4" name="Freeform 4"/>
          <p:cNvSpPr/>
          <p:nvPr/>
        </p:nvSpPr>
        <p:spPr>
          <a:xfrm>
            <a:off x="14283202" y="8553600"/>
            <a:ext cx="2976098" cy="1409400"/>
          </a:xfrm>
          <a:custGeom>
            <a:avLst/>
            <a:gdLst/>
            <a:ahLst/>
            <a:cxnLst/>
            <a:rect l="l" t="t" r="r" b="b"/>
            <a:pathLst>
              <a:path w="2976098" h="1409400">
                <a:moveTo>
                  <a:pt x="0" y="0"/>
                </a:moveTo>
                <a:lnTo>
                  <a:pt x="2976098" y="0"/>
                </a:lnTo>
                <a:lnTo>
                  <a:pt x="2976098" y="1409400"/>
                </a:lnTo>
                <a:lnTo>
                  <a:pt x="0" y="1409400"/>
                </a:lnTo>
                <a:lnTo>
                  <a:pt x="0" y="0"/>
                </a:lnTo>
                <a:close/>
              </a:path>
            </a:pathLst>
          </a:custGeom>
          <a:blipFill>
            <a:blip r:embed="rId4"/>
            <a:stretch>
              <a:fillRect/>
            </a:stretch>
          </a:blipFill>
        </p:spPr>
      </p:sp>
      <p:sp>
        <p:nvSpPr>
          <p:cNvPr id="5" name="ZoneTexte 4">
            <a:extLst>
              <a:ext uri="{FF2B5EF4-FFF2-40B4-BE49-F238E27FC236}">
                <a16:creationId xmlns:a16="http://schemas.microsoft.com/office/drawing/2014/main" id="{B19767D9-37AD-4918-B2F8-AD98EE3A7305}"/>
              </a:ext>
            </a:extLst>
          </p:cNvPr>
          <p:cNvSpPr txBox="1"/>
          <p:nvPr/>
        </p:nvSpPr>
        <p:spPr>
          <a:xfrm>
            <a:off x="1752600" y="799657"/>
            <a:ext cx="15240000" cy="861774"/>
          </a:xfrm>
          <a:prstGeom prst="rect">
            <a:avLst/>
          </a:prstGeom>
          <a:noFill/>
        </p:spPr>
        <p:txBody>
          <a:bodyPr wrap="square" rtlCol="0">
            <a:spAutoFit/>
          </a:bodyPr>
          <a:lstStyle/>
          <a:p>
            <a:r>
              <a:rPr lang="fr-FR" sz="5000" b="1" dirty="0">
                <a:solidFill>
                  <a:schemeClr val="accent1"/>
                </a:solidFill>
                <a:latin typeface="Smoolthan" panose="02000500000000000000" pitchFamily="2" charset="0"/>
              </a:rPr>
              <a:t>Sécurité et espaces d’accueil de l’enfant</a:t>
            </a:r>
          </a:p>
        </p:txBody>
      </p:sp>
      <p:sp>
        <p:nvSpPr>
          <p:cNvPr id="7" name="ZoneTexte 6">
            <a:extLst>
              <a:ext uri="{FF2B5EF4-FFF2-40B4-BE49-F238E27FC236}">
                <a16:creationId xmlns:a16="http://schemas.microsoft.com/office/drawing/2014/main" id="{52E77DE1-A9DB-425C-A5D3-54C9F17263A5}"/>
              </a:ext>
            </a:extLst>
          </p:cNvPr>
          <p:cNvSpPr txBox="1"/>
          <p:nvPr/>
        </p:nvSpPr>
        <p:spPr>
          <a:xfrm>
            <a:off x="1600200" y="2019300"/>
            <a:ext cx="16078200" cy="7067384"/>
          </a:xfrm>
          <a:prstGeom prst="rect">
            <a:avLst/>
          </a:prstGeom>
          <a:noFill/>
        </p:spPr>
        <p:txBody>
          <a:bodyPr wrap="square" rtlCol="0">
            <a:spAutoFit/>
          </a:bodyPr>
          <a:lstStyle/>
          <a:p>
            <a:pPr marL="571500" lvl="0" indent="-342900">
              <a:lnSpc>
                <a:spcPct val="115000"/>
              </a:lnSpc>
              <a:buFont typeface="+mj-lt"/>
              <a:buAutoNum type="arabicPeriod"/>
            </a:pPr>
            <a:r>
              <a:rPr lang="fr-FR" dirty="0">
                <a:latin typeface="Smoolthan" panose="02000500000000000000" pitchFamily="2" charset="0"/>
                <a:ea typeface="Calibri" panose="020F0502020204030204" pitchFamily="34" charset="0"/>
                <a:cs typeface="Times New Roman" panose="02020603050405020304" pitchFamily="18" charset="0"/>
              </a:rPr>
              <a:t>Les directeurs de structures, la Responsable de territoire et la direction de l’animation recensent </a:t>
            </a:r>
            <a:r>
              <a:rPr lang="fr-FR" dirty="0">
                <a:solidFill>
                  <a:srgbClr val="FF0000"/>
                </a:solidFill>
                <a:latin typeface="Smoolthan" panose="02000500000000000000" pitchFamily="2" charset="0"/>
                <a:ea typeface="Calibri" panose="020F0502020204030204" pitchFamily="34" charset="0"/>
                <a:cs typeface="Times New Roman" panose="02020603050405020304" pitchFamily="18" charset="0"/>
              </a:rPr>
              <a:t>sous quinzaine </a:t>
            </a:r>
            <a:r>
              <a:rPr lang="fr-FR" dirty="0">
                <a:latin typeface="Smoolthan" panose="02000500000000000000" pitchFamily="2" charset="0"/>
                <a:ea typeface="Calibri" panose="020F0502020204030204" pitchFamily="34" charset="0"/>
                <a:cs typeface="Times New Roman" panose="02020603050405020304" pitchFamily="18" charset="0"/>
              </a:rPr>
              <a:t>tous les espaces et les temps nécessitant une vigilance particulière pour la sécurité de l’enfant, afin de garantir une surveillance adaptée dans l’ensemble des espaces utilisés.</a:t>
            </a:r>
          </a:p>
          <a:p>
            <a:pPr marL="571500" lvl="0" indent="-342900">
              <a:lnSpc>
                <a:spcPct val="115000"/>
              </a:lnSpc>
              <a:buFont typeface="+mj-lt"/>
              <a:buAutoNum type="arabicPeriod"/>
            </a:pPr>
            <a:endParaRPr lang="fr-FR" dirty="0">
              <a:latin typeface="Smoolthan" panose="02000500000000000000" pitchFamily="2" charset="0"/>
              <a:ea typeface="Calibri" panose="020F0502020204030204" pitchFamily="34" charset="0"/>
              <a:cs typeface="Times New Roman" panose="02020603050405020304" pitchFamily="18" charset="0"/>
            </a:endParaRPr>
          </a:p>
          <a:p>
            <a:pPr marL="571500" indent="-342900">
              <a:lnSpc>
                <a:spcPct val="115000"/>
              </a:lnSpc>
              <a:buFont typeface="+mj-lt"/>
              <a:buAutoNum type="arabicPeriod"/>
            </a:pPr>
            <a:r>
              <a:rPr lang="fr-FR" dirty="0">
                <a:latin typeface="Smoolthan" panose="02000500000000000000" pitchFamily="2" charset="0"/>
                <a:ea typeface="Calibri" panose="020F0502020204030204" pitchFamily="34" charset="0"/>
                <a:cs typeface="Times New Roman" panose="02020603050405020304" pitchFamily="18" charset="0"/>
              </a:rPr>
              <a:t>Visites programmées en soirée par les parents de tous les espaces d’accueil des enfants avec l’équipe d’animation sur la période de l’été : </a:t>
            </a:r>
            <a:r>
              <a:rPr lang="fr-FR" dirty="0">
                <a:solidFill>
                  <a:srgbClr val="FF0000"/>
                </a:solidFill>
                <a:latin typeface="Smoolthan" panose="02000500000000000000" pitchFamily="2" charset="0"/>
                <a:ea typeface="Calibri" panose="020F0502020204030204" pitchFamily="34" charset="0"/>
                <a:cs typeface="Times New Roman" panose="02020603050405020304" pitchFamily="18" charset="0"/>
              </a:rPr>
              <a:t>dès le 6 juillet</a:t>
            </a:r>
          </a:p>
          <a:p>
            <a:pPr marL="571500" indent="-342900">
              <a:lnSpc>
                <a:spcPct val="115000"/>
              </a:lnSpc>
              <a:buFont typeface="+mj-lt"/>
              <a:buAutoNum type="arabicPeriod"/>
            </a:pPr>
            <a:endParaRPr lang="fr-FR" dirty="0">
              <a:latin typeface="Smoolthan" panose="02000500000000000000" pitchFamily="2" charset="0"/>
              <a:ea typeface="Calibri" panose="020F0502020204030204" pitchFamily="34" charset="0"/>
              <a:cs typeface="Times New Roman" panose="02020603050405020304" pitchFamily="18" charset="0"/>
            </a:endParaRPr>
          </a:p>
          <a:p>
            <a:pPr marL="571500" indent="-342900">
              <a:lnSpc>
                <a:spcPct val="115000"/>
              </a:lnSpc>
              <a:buFont typeface="+mj-lt"/>
              <a:buAutoNum type="arabicPeriod"/>
            </a:pPr>
            <a:r>
              <a:rPr lang="fr-FR" dirty="0">
                <a:effectLst/>
                <a:latin typeface="Smoolthan" panose="02000500000000000000" pitchFamily="2" charset="0"/>
                <a:ea typeface="Calibri" panose="020F0502020204030204" pitchFamily="34" charset="0"/>
                <a:cs typeface="Times New Roman" panose="02020603050405020304" pitchFamily="18" charset="0"/>
              </a:rPr>
              <a:t>Affichage du planning de travail journalier des animateurs (nominativement identifiés) par tranches d’âges des enfants : </a:t>
            </a:r>
            <a:r>
              <a:rPr lang="fr-FR" dirty="0">
                <a:solidFill>
                  <a:srgbClr val="FF0000"/>
                </a:solidFill>
                <a:latin typeface="Smoolthan" panose="02000500000000000000" pitchFamily="2" charset="0"/>
                <a:ea typeface="Calibri" panose="020F0502020204030204" pitchFamily="34" charset="0"/>
                <a:cs typeface="Times New Roman" panose="02020603050405020304" pitchFamily="18" charset="0"/>
              </a:rPr>
              <a:t>dès le 6 juillet</a:t>
            </a:r>
          </a:p>
          <a:p>
            <a:pPr marL="571500" indent="-342900">
              <a:lnSpc>
                <a:spcPct val="115000"/>
              </a:lnSpc>
              <a:buFont typeface="+mj-lt"/>
              <a:buAutoNum type="arabicPeriod"/>
            </a:pPr>
            <a:endParaRPr lang="fr-FR" u="sng" dirty="0">
              <a:solidFill>
                <a:srgbClr val="48A793"/>
              </a:solidFill>
              <a:effectLst/>
              <a:latin typeface="Smoolthan" panose="02000500000000000000" pitchFamily="2" charset="0"/>
              <a:ea typeface="Calibri" panose="020F0502020204030204" pitchFamily="34" charset="0"/>
              <a:cs typeface="Times New Roman" panose="02020603050405020304" pitchFamily="18" charset="0"/>
            </a:endParaRPr>
          </a:p>
          <a:p>
            <a:pPr marL="571500" indent="-342900">
              <a:lnSpc>
                <a:spcPct val="115000"/>
              </a:lnSpc>
              <a:buFont typeface="+mj-lt"/>
              <a:buAutoNum type="arabicPeriod"/>
            </a:pPr>
            <a:r>
              <a:rPr lang="fr-FR" dirty="0">
                <a:latin typeface="Smoolthan" panose="02000500000000000000" pitchFamily="2" charset="0"/>
                <a:ea typeface="Calibri" panose="020F0502020204030204" pitchFamily="34" charset="0"/>
                <a:cs typeface="Times New Roman" panose="02020603050405020304" pitchFamily="18" charset="0"/>
              </a:rPr>
              <a:t>Nouveaux protocoles des recommandations et du cadre sécurisant mis en place le </a:t>
            </a:r>
            <a:r>
              <a:rPr lang="fr-FR" dirty="0">
                <a:solidFill>
                  <a:srgbClr val="FF0000"/>
                </a:solidFill>
                <a:latin typeface="Smoolthan" panose="02000500000000000000" pitchFamily="2" charset="0"/>
                <a:ea typeface="Calibri" panose="020F0502020204030204" pitchFamily="34" charset="0"/>
                <a:cs typeface="Times New Roman" panose="02020603050405020304" pitchFamily="18" charset="0"/>
              </a:rPr>
              <a:t>22 juin 2026 </a:t>
            </a:r>
          </a:p>
          <a:p>
            <a:pPr marL="228600">
              <a:lnSpc>
                <a:spcPct val="115000"/>
              </a:lnSpc>
            </a:pPr>
            <a:endParaRPr lang="fr-FR" dirty="0">
              <a:effectLst/>
              <a:latin typeface="Smoolthan" panose="02000500000000000000" pitchFamily="2" charset="0"/>
              <a:ea typeface="Calibri" panose="020F0502020204030204" pitchFamily="34" charset="0"/>
              <a:cs typeface="Times New Roman" panose="02020603050405020304" pitchFamily="18" charset="0"/>
            </a:endParaRPr>
          </a:p>
          <a:p>
            <a:pPr marL="228600">
              <a:lnSpc>
                <a:spcPct val="115000"/>
              </a:lnSpc>
            </a:pPr>
            <a:r>
              <a:rPr lang="fr-FR" u="sng" dirty="0">
                <a:solidFill>
                  <a:srgbClr val="48A793"/>
                </a:solidFill>
                <a:effectLst/>
                <a:latin typeface="Smoolthan" panose="02000500000000000000" pitchFamily="2" charset="0"/>
                <a:ea typeface="Calibri" panose="020F0502020204030204" pitchFamily="34" charset="0"/>
                <a:cs typeface="Times New Roman" panose="02020603050405020304" pitchFamily="18" charset="0"/>
              </a:rPr>
              <a:t>Pour le passage aux toilettes :</a:t>
            </a:r>
            <a:endParaRPr lang="fr-FR"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Maintenir les portes de l’espace toilettes toujours ouvertes</a:t>
            </a: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Passage aux toilettes : un animateur ne va jamais seul avec un enfant aux toilettes, mais toujours avec un groupe d’enfants, en prévenant ses collègues</a:t>
            </a: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Favoriser les rituels dans la journée type concernant l’hygiène, notamment le passage aux toilettes</a:t>
            </a: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Expliquer à l’enfant et lui faire verbaliser son accord sur l’accompagnement de l’adulte à son hygiène corporel</a:t>
            </a:r>
          </a:p>
          <a:p>
            <a:pPr>
              <a:lnSpc>
                <a:spcPct val="115000"/>
              </a:lnSpc>
            </a:pPr>
            <a:r>
              <a:rPr lang="fr-FR" b="1" dirty="0">
                <a:effectLst/>
                <a:latin typeface="Smoolthan" panose="02000500000000000000" pitchFamily="2" charset="0"/>
                <a:ea typeface="Calibri" panose="020F0502020204030204" pitchFamily="34" charset="0"/>
                <a:cs typeface="Times New Roman" panose="02020603050405020304" pitchFamily="18" charset="0"/>
              </a:rPr>
              <a:t> </a:t>
            </a:r>
          </a:p>
          <a:p>
            <a:pPr marL="228600">
              <a:lnSpc>
                <a:spcPct val="115000"/>
              </a:lnSpc>
            </a:pPr>
            <a:r>
              <a:rPr lang="fr-FR" u="sng" dirty="0">
                <a:solidFill>
                  <a:srgbClr val="48A793"/>
                </a:solidFill>
                <a:effectLst/>
                <a:latin typeface="Smoolthan" panose="02000500000000000000" pitchFamily="2" charset="0"/>
                <a:ea typeface="Calibri" panose="020F0502020204030204" pitchFamily="34" charset="0"/>
                <a:cs typeface="Times New Roman" panose="02020603050405020304" pitchFamily="18" charset="0"/>
              </a:rPr>
              <a:t>Pour les temps de repos :</a:t>
            </a:r>
            <a:endParaRPr lang="fr-FR" dirty="0">
              <a:effectLst/>
              <a:latin typeface="Smoolthan" panose="02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Aucun enfant mis au calme ne doit se retrouver isolé dans une pièce, loin du regard des adultes. Ex : infirmerie</a:t>
            </a:r>
          </a:p>
          <a:p>
            <a:pPr marL="342900" lvl="0" indent="-342900">
              <a:lnSpc>
                <a:spcPct val="115000"/>
              </a:lnSpc>
              <a:buFont typeface="Wingdings" panose="05000000000000000000" pitchFamily="2" charset="2"/>
              <a:buChar char=""/>
            </a:pPr>
            <a:r>
              <a:rPr lang="fr-FR" dirty="0">
                <a:effectLst/>
                <a:latin typeface="Smoolthan" panose="02000500000000000000" pitchFamily="2" charset="0"/>
                <a:ea typeface="Calibri" panose="020F0502020204030204" pitchFamily="34" charset="0"/>
                <a:cs typeface="Times New Roman" panose="02020603050405020304" pitchFamily="18" charset="0"/>
              </a:rPr>
              <a:t>Sur le temps de sieste, 1 animateur est en surveillance des enfants, assis sur une chaise à l’entrée de l’espace sommeil. S’il restait un seul enfant, il est levé en même temps que l’avant-dernier enfant et rejoint le groupe.</a:t>
            </a:r>
          </a:p>
          <a:p>
            <a:pPr marL="457200">
              <a:lnSpc>
                <a:spcPct val="115000"/>
              </a:lnSpc>
            </a:pPr>
            <a:r>
              <a:rPr lang="fr-FR" dirty="0">
                <a:effectLst/>
                <a:latin typeface="Smoolthan" panose="02000500000000000000" pitchFamily="2" charset="0"/>
                <a:ea typeface="Calibri" panose="020F0502020204030204" pitchFamily="34" charset="0"/>
                <a:cs typeface="Times New Roman" panose="02020603050405020304" pitchFamily="18" charset="0"/>
              </a:rPr>
              <a:t> </a:t>
            </a:r>
          </a:p>
          <a:p>
            <a:pPr>
              <a:lnSpc>
                <a:spcPct val="115000"/>
              </a:lnSpc>
            </a:pPr>
            <a:endParaRPr lang="fr-FR" dirty="0">
              <a:effectLst/>
              <a:latin typeface="Smoolthan" panose="02000500000000000000" pitchFamily="2" charset="0"/>
              <a:ea typeface="Calibri" panose="020F0502020204030204" pitchFamily="34" charset="0"/>
              <a:cs typeface="Times New Roman" panose="02020603050405020304" pitchFamily="18" charset="0"/>
            </a:endParaRPr>
          </a:p>
          <a:p>
            <a:pPr marL="457200">
              <a:lnSpc>
                <a:spcPct val="115000"/>
              </a:lnSpc>
            </a:pPr>
            <a:endParaRPr lang="fr-FR" dirty="0">
              <a:effectLst/>
              <a:latin typeface="Euphemia" panose="020B05030401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656264"/>
      </p:ext>
    </p:extLst>
  </p:cSld>
  <p:clrMapOvr>
    <a:masterClrMapping/>
  </p:clrMapOvr>
</p:sld>
</file>

<file path=ppt/theme/theme1.xml><?xml version="1.0" encoding="utf-8"?>
<a:theme xmlns:a="http://schemas.openxmlformats.org/drawingml/2006/main" name="Office Theme">
  <a:themeElements>
    <a:clrScheme name="ALFA3A - THEME 1">
      <a:dk1>
        <a:srgbClr val="000000"/>
      </a:dk1>
      <a:lt1>
        <a:sysClr val="window" lastClr="FFFFFF"/>
      </a:lt1>
      <a:dk2>
        <a:srgbClr val="F29400"/>
      </a:dk2>
      <a:lt2>
        <a:srgbClr val="E53E16"/>
      </a:lt2>
      <a:accent1>
        <a:srgbClr val="A71979"/>
      </a:accent1>
      <a:accent2>
        <a:srgbClr val="E2AF00"/>
      </a:accent2>
      <a:accent3>
        <a:srgbClr val="B2BC00"/>
      </a:accent3>
      <a:accent4>
        <a:srgbClr val="00B0DB"/>
      </a:accent4>
      <a:accent5>
        <a:srgbClr val="E5006D"/>
      </a:accent5>
      <a:accent6>
        <a:srgbClr val="7AC6B6"/>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1569</Words>
  <Application>Microsoft Office PowerPoint</Application>
  <PresentationFormat>Personnalisé</PresentationFormat>
  <Paragraphs>154</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Calibri</vt:lpstr>
      <vt:lpstr>Wingdings</vt:lpstr>
      <vt:lpstr>Symbol</vt:lpstr>
      <vt:lpstr>Smoolthan</vt:lpstr>
      <vt:lpstr>Calibri Light</vt:lpstr>
      <vt:lpstr>Euphemia</vt:lpstr>
      <vt:lpstr>Arial</vt:lpstr>
      <vt:lpstr>Office Theme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SLIDE PPT ANIMATION</dc:title>
  <dc:creator>Cedric DARGERE</dc:creator>
  <cp:lastModifiedBy>Beatrice AUDRAS</cp:lastModifiedBy>
  <cp:revision>114</cp:revision>
  <cp:lastPrinted>2025-10-08T08:55:07Z</cp:lastPrinted>
  <dcterms:created xsi:type="dcterms:W3CDTF">2006-08-16T00:00:00Z</dcterms:created>
  <dcterms:modified xsi:type="dcterms:W3CDTF">2026-06-25T13:09:24Z</dcterms:modified>
  <dc:identifier>DAGk-U9-Jl8</dc:identifier>
</cp:coreProperties>
</file>